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4" r:id="rId3"/>
    <p:sldId id="372" r:id="rId4"/>
    <p:sldId id="373" r:id="rId5"/>
    <p:sldId id="374" r:id="rId6"/>
    <p:sldId id="392" r:id="rId7"/>
    <p:sldId id="378" r:id="rId8"/>
    <p:sldId id="375" r:id="rId9"/>
    <p:sldId id="376" r:id="rId10"/>
    <p:sldId id="381" r:id="rId11"/>
    <p:sldId id="383" r:id="rId12"/>
    <p:sldId id="389" r:id="rId13"/>
    <p:sldId id="384" r:id="rId14"/>
    <p:sldId id="385" r:id="rId15"/>
    <p:sldId id="386" r:id="rId16"/>
    <p:sldId id="387" r:id="rId17"/>
    <p:sldId id="391" r:id="rId18"/>
    <p:sldId id="26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54D"/>
    <a:srgbClr val="FFFFFF"/>
    <a:srgbClr val="44546A"/>
    <a:srgbClr val="F2F2F2"/>
    <a:srgbClr val="A1A9B4"/>
    <a:srgbClr val="F1A78A"/>
    <a:srgbClr val="8FA2D4"/>
    <a:srgbClr val="D26E2A"/>
    <a:srgbClr val="3B64AD"/>
    <a:srgbClr val="1D3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1" d="100"/>
          <a:sy n="71" d="100"/>
        </p:scale>
        <p:origin x="1974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4B020E0-E955-4DA9-8EC1-BA6BD7F831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4076F6-C84B-42B2-A5E4-E2C01D7842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E1D06-9346-4E84-A2F6-3164B2528BC4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E9E2EB-9889-4C34-8A1D-82A5D3D27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E3C08C-2CC4-4046-8BE3-A3A3E7C71D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92576-3721-4A84-8FFB-D7571D987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64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6D3F8-BB97-4AB5-8D13-C64D6DC966E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8D054-3702-4BA2-BE96-D79FC62CA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36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19780A8A-14AC-42E0-BC17-EFB3CC870F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61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B03450-8A4F-46C4-94E9-21EBD7502B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3820" y="258888"/>
            <a:ext cx="1545793" cy="1544746"/>
          </a:xfrm>
          <a:prstGeom prst="rect">
            <a:avLst/>
          </a:prstGeom>
        </p:spPr>
      </p:pic>
      <p:sp>
        <p:nvSpPr>
          <p:cNvPr id="11" name="Подзаголовок 4">
            <a:extLst>
              <a:ext uri="{FF2B5EF4-FFF2-40B4-BE49-F238E27FC236}">
                <a16:creationId xmlns:a16="http://schemas.microsoft.com/office/drawing/2014/main" id="{AAF3BB58-3974-4F7B-82E7-6D7E8C422CED}"/>
              </a:ext>
            </a:extLst>
          </p:cNvPr>
          <p:cNvSpPr txBox="1">
            <a:spLocks/>
          </p:cNvSpPr>
          <p:nvPr userDrawn="1"/>
        </p:nvSpPr>
        <p:spPr>
          <a:xfrm>
            <a:off x="2155307" y="396111"/>
            <a:ext cx="9144000" cy="1499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1600" b="1" spc="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МИНИСТЕРСТВО ПРОСВЕЩЕНИЯ РОССИЙСКОЙ ФЕДЕРАЦИИ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1600" spc="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1600" spc="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</a:t>
            </a:r>
            <a:br>
              <a:rPr lang="ru-RU" sz="1600" spc="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sz="1600" spc="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ДОПОЛНИТЕЛЬНОГО ПРОФЕССИОНАЛЬНОГО ОБРАЗОВАНИЯ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1600" b="1" spc="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«ИНСТИТУТ РАЗВИТИЯ ПРОФЕССИОНАЛЬНОГО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1849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7B7649-B7E5-4B50-935E-C024D7620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5A1D9DDC-6F0E-4238-A87D-53E505AE7A0E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79C3D-6D70-42F7-A8D7-BCA81C96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800" y="0"/>
            <a:ext cx="10515600" cy="1191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57A7DB-7640-4072-9FE6-61C0F620A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3171" y="142240"/>
            <a:ext cx="899121" cy="89851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2A802E7-B02E-4F26-A389-3BF2D92DD0C0}"/>
              </a:ext>
            </a:extLst>
          </p:cNvPr>
          <p:cNvSpPr/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  <a:solidFill>
            <a:srgbClr val="17344E"/>
          </a:solidFill>
          <a:ln>
            <a:solidFill>
              <a:srgbClr val="17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9C4FC0-3A50-4782-8CB9-F7D9C1D22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8382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07C07E-3BCA-45AF-8D05-BCAF07CE4E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51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3">
            <a:extLst>
              <a:ext uri="{FF2B5EF4-FFF2-40B4-BE49-F238E27FC236}">
                <a16:creationId xmlns:a16="http://schemas.microsoft.com/office/drawing/2014/main" id="{6EC0A67A-F887-462B-86D0-CB0D93AD133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F2356B9-16F7-46FD-B8E6-403D3B20C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10BA3A-DFC2-4050-933F-13F5D6B77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02B4CA6-112E-46EB-A192-C3EA4007A1BE}"/>
              </a:ext>
            </a:extLst>
          </p:cNvPr>
          <p:cNvSpPr/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  <a:solidFill>
            <a:srgbClr val="17344E"/>
          </a:solidFill>
          <a:ln>
            <a:solidFill>
              <a:srgbClr val="17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1993B0BE-990F-409D-96B1-E012BDEC5702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7C07E-3BCA-45AF-8D05-BCAF07CE4EF4}" type="slidenum">
              <a:rPr lang="ru-RU" sz="16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ru-RU" sz="16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90D117D-2F13-4F94-B21E-3FF02203E48C}"/>
              </a:ext>
            </a:extLst>
          </p:cNvPr>
          <p:cNvSpPr txBox="1">
            <a:spLocks/>
          </p:cNvSpPr>
          <p:nvPr userDrawn="1"/>
        </p:nvSpPr>
        <p:spPr>
          <a:xfrm>
            <a:off x="233171" y="4001294"/>
            <a:ext cx="10515600" cy="1191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3B3A4-13AA-483C-8E85-80A7B676D7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3171" y="142240"/>
            <a:ext cx="899121" cy="898512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487C5B68-D6A4-4188-8515-44535BA02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672" y="0"/>
            <a:ext cx="10515600" cy="119140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28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0883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B510E2FF-D1BD-4803-8830-51D158A4A948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C38B40-DC5F-4D87-B180-33B5AFF9D72E}"/>
              </a:ext>
            </a:extLst>
          </p:cNvPr>
          <p:cNvSpPr/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  <a:solidFill>
            <a:srgbClr val="17344E"/>
          </a:solidFill>
          <a:ln>
            <a:solidFill>
              <a:srgbClr val="17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B754B691-04C8-4934-A662-DA6AE8C4434F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7C07E-3BCA-45AF-8D05-BCAF07CE4EF4}" type="slidenum">
              <a:rPr lang="ru-RU" sz="16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ru-RU" sz="16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F2DA25-1BD3-438D-92A9-683A1B731F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3171" y="142240"/>
            <a:ext cx="899121" cy="898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6983B-A4EE-4302-99E7-8343426B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800" y="1"/>
            <a:ext cx="10515600" cy="1191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28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51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A6D505-A8BC-4408-AA4E-4B13A87621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"/>
          <a:stretch>
            <a:fillRect/>
          </a:stretch>
        </p:blipFill>
        <p:spPr bwMode="auto">
          <a:xfrm>
            <a:off x="5660569" y="2341155"/>
            <a:ext cx="6531431" cy="4516845"/>
          </a:xfrm>
          <a:custGeom>
            <a:avLst/>
            <a:gdLst>
              <a:gd name="connsiteX0" fmla="*/ 4828905 w 6531431"/>
              <a:gd name="connsiteY0" fmla="*/ 0 h 4516845"/>
              <a:gd name="connsiteX1" fmla="*/ 6522641 w 6531431"/>
              <a:gd name="connsiteY1" fmla="*/ 1336908 h 4516845"/>
              <a:gd name="connsiteX2" fmla="*/ 6530509 w 6531431"/>
              <a:gd name="connsiteY2" fmla="*/ 1473199 h 4516845"/>
              <a:gd name="connsiteX3" fmla="*/ 6531431 w 6531431"/>
              <a:gd name="connsiteY3" fmla="*/ 1473199 h 4516845"/>
              <a:gd name="connsiteX4" fmla="*/ 6531431 w 6531431"/>
              <a:gd name="connsiteY4" fmla="*/ 1489166 h 4516845"/>
              <a:gd name="connsiteX5" fmla="*/ 6531431 w 6531431"/>
              <a:gd name="connsiteY5" fmla="*/ 4516845 h 4516845"/>
              <a:gd name="connsiteX6" fmla="*/ 3405053 w 6531431"/>
              <a:gd name="connsiteY6" fmla="*/ 4516845 h 4516845"/>
              <a:gd name="connsiteX7" fmla="*/ 0 w 6531431"/>
              <a:gd name="connsiteY7" fmla="*/ 4516845 h 4516845"/>
              <a:gd name="connsiteX8" fmla="*/ 0 w 6531431"/>
              <a:gd name="connsiteY8" fmla="*/ 3354250 h 4516845"/>
              <a:gd name="connsiteX9" fmla="*/ 89 w 6531431"/>
              <a:gd name="connsiteY9" fmla="*/ 3354250 h 4516845"/>
              <a:gd name="connsiteX10" fmla="*/ 9915 w 6531431"/>
              <a:gd name="connsiteY10" fmla="*/ 3233243 h 4516845"/>
              <a:gd name="connsiteX11" fmla="*/ 1920242 w 6531431"/>
              <a:gd name="connsiteY11" fmla="*/ 2161175 h 4516845"/>
              <a:gd name="connsiteX12" fmla="*/ 2116575 w 6531431"/>
              <a:gd name="connsiteY12" fmla="*/ 2167341 h 4516845"/>
              <a:gd name="connsiteX13" fmla="*/ 2229155 w 6531431"/>
              <a:gd name="connsiteY13" fmla="*/ 2178026 h 4516845"/>
              <a:gd name="connsiteX14" fmla="*/ 2369519 w 6531431"/>
              <a:gd name="connsiteY14" fmla="*/ 2159865 h 4516845"/>
              <a:gd name="connsiteX15" fmla="*/ 2801849 w 6531431"/>
              <a:gd name="connsiteY15" fmla="*/ 1942166 h 4516845"/>
              <a:gd name="connsiteX16" fmla="*/ 3085534 w 6531431"/>
              <a:gd name="connsiteY16" fmla="*/ 1583224 h 4516845"/>
              <a:gd name="connsiteX17" fmla="*/ 3126378 w 6531431"/>
              <a:gd name="connsiteY17" fmla="*/ 1482226 h 4516845"/>
              <a:gd name="connsiteX18" fmla="*/ 3126378 w 6531431"/>
              <a:gd name="connsiteY18" fmla="*/ 1473199 h 4516845"/>
              <a:gd name="connsiteX19" fmla="*/ 3127301 w 6531431"/>
              <a:gd name="connsiteY19" fmla="*/ 1473199 h 4516845"/>
              <a:gd name="connsiteX20" fmla="*/ 3135169 w 6531431"/>
              <a:gd name="connsiteY20" fmla="*/ 1336908 h 4516845"/>
              <a:gd name="connsiteX21" fmla="*/ 4828905 w 6531431"/>
              <a:gd name="connsiteY21" fmla="*/ 0 h 451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31431" h="4516845">
                <a:moveTo>
                  <a:pt x="4828905" y="0"/>
                </a:moveTo>
                <a:cubicBezTo>
                  <a:pt x="5710417" y="0"/>
                  <a:pt x="6435455" y="585986"/>
                  <a:pt x="6522641" y="1336908"/>
                </a:cubicBezTo>
                <a:lnTo>
                  <a:pt x="6530509" y="1473199"/>
                </a:lnTo>
                <a:lnTo>
                  <a:pt x="6531431" y="1473199"/>
                </a:lnTo>
                <a:lnTo>
                  <a:pt x="6531431" y="1489166"/>
                </a:lnTo>
                <a:lnTo>
                  <a:pt x="6531431" y="4516845"/>
                </a:lnTo>
                <a:lnTo>
                  <a:pt x="3405053" y="4516845"/>
                </a:lnTo>
                <a:lnTo>
                  <a:pt x="0" y="4516845"/>
                </a:lnTo>
                <a:lnTo>
                  <a:pt x="0" y="3354250"/>
                </a:lnTo>
                <a:lnTo>
                  <a:pt x="89" y="3354250"/>
                </a:lnTo>
                <a:lnTo>
                  <a:pt x="9915" y="3233243"/>
                </a:lnTo>
                <a:cubicBezTo>
                  <a:pt x="108250" y="2631078"/>
                  <a:pt x="926004" y="2161175"/>
                  <a:pt x="1920242" y="2161175"/>
                </a:cubicBezTo>
                <a:cubicBezTo>
                  <a:pt x="1986524" y="2161175"/>
                  <a:pt x="2052022" y="2163264"/>
                  <a:pt x="2116575" y="2167341"/>
                </a:cubicBezTo>
                <a:lnTo>
                  <a:pt x="2229155" y="2178026"/>
                </a:lnTo>
                <a:lnTo>
                  <a:pt x="2369519" y="2159865"/>
                </a:lnTo>
                <a:cubicBezTo>
                  <a:pt x="2521347" y="2126197"/>
                  <a:pt x="2671351" y="2051235"/>
                  <a:pt x="2801849" y="1942166"/>
                </a:cubicBezTo>
                <a:cubicBezTo>
                  <a:pt x="2921545" y="1842126"/>
                  <a:pt x="3018990" y="1718257"/>
                  <a:pt x="3085534" y="1583224"/>
                </a:cubicBezTo>
                <a:lnTo>
                  <a:pt x="3126378" y="1482226"/>
                </a:lnTo>
                <a:lnTo>
                  <a:pt x="3126378" y="1473199"/>
                </a:lnTo>
                <a:lnTo>
                  <a:pt x="3127301" y="1473199"/>
                </a:lnTo>
                <a:lnTo>
                  <a:pt x="3135169" y="1336908"/>
                </a:lnTo>
                <a:cubicBezTo>
                  <a:pt x="3222355" y="585986"/>
                  <a:pt x="3947393" y="0"/>
                  <a:pt x="4828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B510E2FF-D1BD-4803-8830-51D158A4A948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C38B40-DC5F-4D87-B180-33B5AFF9D72E}"/>
              </a:ext>
            </a:extLst>
          </p:cNvPr>
          <p:cNvSpPr/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  <a:solidFill>
            <a:srgbClr val="17344E"/>
          </a:solidFill>
          <a:ln>
            <a:solidFill>
              <a:srgbClr val="17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B754B691-04C8-4934-A662-DA6AE8C4434F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7C07E-3BCA-45AF-8D05-BCAF07CE4EF4}" type="slidenum">
              <a:rPr lang="ru-RU" sz="16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ru-RU" sz="16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F2DA25-1BD3-438D-92A9-683A1B731F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3171" y="142240"/>
            <a:ext cx="899121" cy="898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6983B-A4EE-4302-99E7-8343426B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800" y="1"/>
            <a:ext cx="10515600" cy="1191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28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2210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5874760C-EDE7-4868-9A48-3644464BC21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2" t="-310" r="27264" b="3000"/>
          <a:stretch/>
        </p:blipFill>
        <p:spPr bwMode="auto">
          <a:xfrm>
            <a:off x="8476342" y="1191602"/>
            <a:ext cx="3715657" cy="5666398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B510E2FF-D1BD-4803-8830-51D158A4A948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C38B40-DC5F-4D87-B180-33B5AFF9D72E}"/>
              </a:ext>
            </a:extLst>
          </p:cNvPr>
          <p:cNvSpPr/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  <a:solidFill>
            <a:srgbClr val="17344E"/>
          </a:solidFill>
          <a:ln>
            <a:solidFill>
              <a:srgbClr val="17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B754B691-04C8-4934-A662-DA6AE8C4434F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7C07E-3BCA-45AF-8D05-BCAF07CE4EF4}" type="slidenum">
              <a:rPr lang="ru-RU" sz="16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ru-RU" sz="16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F2DA25-1BD3-438D-92A9-683A1B731F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3171" y="142240"/>
            <a:ext cx="899121" cy="898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6983B-A4EE-4302-99E7-8343426B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800" y="1"/>
            <a:ext cx="10515600" cy="1191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28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5740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C65D70DD-7BA0-4000-B78A-229C5158215F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657569-46BB-4AD5-96E5-F41F88B16E79}"/>
              </a:ext>
            </a:extLst>
          </p:cNvPr>
          <p:cNvSpPr/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  <a:solidFill>
            <a:srgbClr val="17344E"/>
          </a:solidFill>
          <a:ln>
            <a:solidFill>
              <a:srgbClr val="173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9E6458A-8FC4-488A-B4C3-9E6768C56B4C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07C07E-3BCA-45AF-8D05-BCAF07CE4EF4}" type="slidenum">
              <a:rPr lang="ru-RU" sz="16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ru-RU" sz="16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62E4E98-7731-4912-B2E6-D6FCDB43F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800" y="0"/>
            <a:ext cx="10515600" cy="119140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3D5154-6228-4DA2-A3DF-53CBED6EC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3171" y="142240"/>
            <a:ext cx="899121" cy="8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5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63B1F-DD19-4B87-9E1B-BE24AD5B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9FACB-7629-4A30-A1BF-368A36471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8B2D6-19C7-44AD-8956-9384298E2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654C6-03D4-4C1E-BBB9-2E6E03D6E6C9}" type="datetime1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52F6A3-0CBC-4076-A2F9-8249B9329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3005EE-87A6-4D6B-9665-903E02B84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7C07E-3BCA-45AF-8D05-BCAF07CE4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0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8" r:id="rId5"/>
    <p:sldLayoutId id="2147483657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firpo.ru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715602-4B90-43A3-ADE8-ED758767782E}"/>
              </a:ext>
            </a:extLst>
          </p:cNvPr>
          <p:cNvSpPr txBox="1"/>
          <p:nvPr/>
        </p:nvSpPr>
        <p:spPr>
          <a:xfrm>
            <a:off x="9632656" y="6174104"/>
            <a:ext cx="1565483" cy="381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dirty="0"/>
              <a:t>Москва, 2022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4E9A98E-D350-452C-9D23-30084BA464C5}"/>
              </a:ext>
            </a:extLst>
          </p:cNvPr>
          <p:cNvSpPr txBox="1">
            <a:spLocks/>
          </p:cNvSpPr>
          <p:nvPr/>
        </p:nvSpPr>
        <p:spPr>
          <a:xfrm>
            <a:off x="1553638" y="2120153"/>
            <a:ext cx="10638362" cy="381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МЕТОДИЧЕСКИЕ РЕКОМЕНДАЦИИ</a:t>
            </a:r>
          </a:p>
          <a:p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ПЕДАГОГОВ ПО ОРГАНИЗАЦИИ ПРОФИЛАКТИЧЕСКОЙ РАБОТЫ, НАПРАВЛЕННОЙ НА НЕДОПУЩЕНИЕ УЧАСТИЯ НЕСОВЕРШЕННОЛЕТНИХ В НЕСАНКЦИОНИРОВАННЫХ АКЦИЯХ И МИТИНГАХ</a:t>
            </a:r>
          </a:p>
        </p:txBody>
      </p:sp>
    </p:spTree>
    <p:extLst>
      <p:ext uri="{BB962C8B-B14F-4D97-AF65-F5344CB8AC3E}">
        <p14:creationId xmlns:p14="http://schemas.microsoft.com/office/powerpoint/2010/main" val="65574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FDCEA-D877-4AC1-A75E-0F744D90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Цели, задачи профилактической работы в образовательных организациях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30FC7C1-FCF0-4F84-A933-7D51E0799B55}"/>
              </a:ext>
            </a:extLst>
          </p:cNvPr>
          <p:cNvSpPr/>
          <p:nvPr/>
        </p:nvSpPr>
        <p:spPr>
          <a:xfrm>
            <a:off x="309282" y="1191409"/>
            <a:ext cx="11459118" cy="119160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55" rIns="47355" rtlCol="0"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 собой совокупность мер воспитательного воздействия на обучающихся образовательной организации в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недопущения совершения ими участия в несанкционированных акциях и митингах.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C09F9-BA4F-44A9-A983-035D0EB8406E}"/>
              </a:ext>
            </a:extLst>
          </p:cNvPr>
          <p:cNvSpPr txBox="1"/>
          <p:nvPr/>
        </p:nvSpPr>
        <p:spPr>
          <a:xfrm>
            <a:off x="445184" y="3016849"/>
            <a:ext cx="2499721" cy="2761426"/>
          </a:xfrm>
          <a:prstGeom prst="rect">
            <a:avLst/>
          </a:prstGeom>
        </p:spPr>
        <p:txBody>
          <a:bodyPr vert="horz" wrap="square" lIns="0" tIns="6252" rIns="0" bIns="0" rtlCol="0">
            <a:spAutoFit/>
          </a:bodyPr>
          <a:lstStyle>
            <a:defPPr>
              <a:defRPr lang="ru-RU"/>
            </a:defPPr>
            <a:lvl1pPr marL="5683">
              <a:lnSpc>
                <a:spcPct val="90000"/>
              </a:lnSpc>
              <a:spcBef>
                <a:spcPts val="50"/>
              </a:spcBef>
              <a:buNone/>
              <a:defRPr sz="1600" b="1" kern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800" dirty="0"/>
              <a:t>Задачи </a:t>
            </a:r>
          </a:p>
          <a:p>
            <a:pPr algn="ctr"/>
            <a:r>
              <a:rPr lang="ru-RU" sz="1800" b="0" dirty="0"/>
              <a:t>образовательной организации по организации профилактической работы, направленной на недопущение участия несовершеннолетних в несанкционированных акциях и митингах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41E387A-838B-42FB-8078-5201B0E3A7A5}"/>
              </a:ext>
            </a:extLst>
          </p:cNvPr>
          <p:cNvCxnSpPr>
            <a:cxnSpLocks/>
          </p:cNvCxnSpPr>
          <p:nvPr/>
        </p:nvCxnSpPr>
        <p:spPr>
          <a:xfrm flipV="1">
            <a:off x="3304359" y="2383202"/>
            <a:ext cx="0" cy="395036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7344968-EBD8-42D5-9AE5-9185A76EE9CE}"/>
              </a:ext>
            </a:extLst>
          </p:cNvPr>
          <p:cNvSpPr txBox="1"/>
          <p:nvPr/>
        </p:nvSpPr>
        <p:spPr>
          <a:xfrm>
            <a:off x="3590270" y="2154602"/>
            <a:ext cx="8357857" cy="4408378"/>
          </a:xfrm>
          <a:prstGeom prst="rect">
            <a:avLst/>
          </a:prstGeom>
        </p:spPr>
        <p:txBody>
          <a:bodyPr vert="horz" wrap="square" lIns="0" tIns="7104" rIns="0" bIns="0" rtlCol="0">
            <a:spAutoFit/>
          </a:bodyPr>
          <a:lstStyle>
            <a:defPPr>
              <a:defRPr lang="ru-RU"/>
            </a:defPPr>
            <a:lvl1pPr algn="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300" dirty="0"/>
              <a:t>— </a:t>
            </a:r>
            <a:r>
              <a:rPr lang="ru-RU" sz="1300" dirty="0">
                <a:solidFill>
                  <a:schemeClr val="tx2"/>
                </a:solidFill>
              </a:rPr>
              <a:t>изучение возможности участия обучающихся в протестных акциях (анкетирование, опрос, анализ активности в соцсетях, наблюдение и пр.);</a:t>
            </a:r>
          </a:p>
          <a:p>
            <a:pPr algn="l"/>
            <a:r>
              <a:rPr lang="ru-RU" sz="1300" dirty="0">
                <a:solidFill>
                  <a:schemeClr val="tx2"/>
                </a:solidFill>
              </a:rPr>
              <a:t>— организация и проведение мероприятий по правовому воспитанию, разъясняющих обучающимся содержание федеральных законов от 06.03.2006 № 35-ФЗ (ред. от 26.05.2021) «О противодействии терроризму», от 25.07.2002 № 114-ФЗ (ред. от 01.07.2021) «О противодействии экстремистской деятельности», Кодекса Российской Федерации «Об административных правонарушениях» от 30.12.2001 № 195-ФЗ (ред. от 01.07.2021, с изм. от 09.11.2021) (с изм. и доп., вступ. в силу с 01.10.2021), Уголовного кодекса Российской Федерации от 13.06.1996 № 63-ФЗ (ред. от 01.07.2021) (с изм. и доп., вступ. в силу с 22.08.2021) «Об административной и уголовной ответственности за участие в экстремистских, террористических и протестных акциях»;</a:t>
            </a:r>
          </a:p>
          <a:p>
            <a:pPr algn="l"/>
            <a:r>
              <a:rPr lang="ru-RU" sz="1300" dirty="0">
                <a:solidFill>
                  <a:schemeClr val="tx2"/>
                </a:solidFill>
              </a:rPr>
              <a:t>— организация и проведение мероприятий, направленных на формирование критического мышления, психологической грамотности в вопросах манипулятивного воздействия и противостояния, обучение навыкам поведения в условиях массового скопления людей;</a:t>
            </a:r>
          </a:p>
          <a:p>
            <a:pPr algn="l"/>
            <a:r>
              <a:rPr lang="ru-RU" sz="1300" dirty="0">
                <a:solidFill>
                  <a:schemeClr val="tx2"/>
                </a:solidFill>
              </a:rPr>
              <a:t>— оказание психологической и иной помощи подросткам и их родителям (законным представителям), оказавшихся в ситуации вовлечения в протестную деятельность;</a:t>
            </a:r>
          </a:p>
          <a:p>
            <a:pPr algn="l"/>
            <a:r>
              <a:rPr lang="ru-RU" sz="1300" dirty="0">
                <a:solidFill>
                  <a:schemeClr val="tx2"/>
                </a:solidFill>
              </a:rPr>
              <a:t>— педагогическое просвещение педагогов и родителей (законных представителей) по предупреждению вовлечения несовершеннолетних в протестные акции, манипулятивного воздействия, по созданию условий для доверительного отношения подростков со взрослыми;</a:t>
            </a:r>
          </a:p>
          <a:p>
            <a:pPr algn="l"/>
            <a:r>
              <a:rPr lang="ru-RU" sz="1300" dirty="0">
                <a:solidFill>
                  <a:schemeClr val="tx2"/>
                </a:solidFill>
              </a:rPr>
              <a:t>— организация и проведение мероприятий с несовершеннолетними, состоящими на учете в органах внутренних дел (и иных органах или учреждениях системы профилактики) по предупреждению и контролю их участия в протестных акциях и митингах, выявление фактов пропусков занятий на период проведения протестных акций, своевременное информирование родителей (законных представителей).</a:t>
            </a:r>
          </a:p>
        </p:txBody>
      </p:sp>
    </p:spTree>
    <p:extLst>
      <p:ext uri="{BB962C8B-B14F-4D97-AF65-F5344CB8AC3E}">
        <p14:creationId xmlns:p14="http://schemas.microsoft.com/office/powerpoint/2010/main" val="69409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A6135-9CBA-4673-8E69-AE01056FC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Профилактические мероприятия по предупреждению участия обучающихся в протестных акциях и митингах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24381BE-79F6-49C8-9ACC-9CE916022C71}"/>
              </a:ext>
            </a:extLst>
          </p:cNvPr>
          <p:cNvSpPr/>
          <p:nvPr/>
        </p:nvSpPr>
        <p:spPr>
          <a:xfrm>
            <a:off x="423600" y="1043745"/>
            <a:ext cx="11686547" cy="1390710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55" rIns="47355" rtlCol="0"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Профилактические мероприятия должны быть проведены с использованием интерактивных методов и форм, обеспечивающих конструктивный диалог и взаимодействие с обучающимися, стимулирующих их участие в создании и реализации социально значимых проектов.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0B9A073-1974-4BD2-AC0C-74C69E7E5B41}"/>
              </a:ext>
            </a:extLst>
          </p:cNvPr>
          <p:cNvSpPr/>
          <p:nvPr/>
        </p:nvSpPr>
        <p:spPr>
          <a:xfrm>
            <a:off x="1252800" y="3219834"/>
            <a:ext cx="10750250" cy="119160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55" rIns="47355" rtlCol="0"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с группой.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аудитория – отдельная группа обучающихся. Проводятся для устранения причин и предупреждения участия в несанкционированных акциях и митингах, развития критического мышления, навыкам поведения в условиях массового скопления людей и др.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2C13B52-FEB6-484C-B2F5-FE15B0E8406C}"/>
              </a:ext>
            </a:extLst>
          </p:cNvPr>
          <p:cNvSpPr/>
          <p:nvPr/>
        </p:nvSpPr>
        <p:spPr>
          <a:xfrm>
            <a:off x="196171" y="2248792"/>
            <a:ext cx="11686547" cy="945477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55" rIns="47355" rtlCol="0"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Общепрофилактические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мероприятия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Целевая аудитория все обучающиеся образовательной организации. Проводятся для развития правового и гражданского самосознания, активной гражданской позиции.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C5CC43E-D5A2-4174-9A86-A826E562124E}"/>
              </a:ext>
            </a:extLst>
          </p:cNvPr>
          <p:cNvSpPr/>
          <p:nvPr/>
        </p:nvSpPr>
        <p:spPr>
          <a:xfrm>
            <a:off x="196171" y="4251460"/>
            <a:ext cx="10050488" cy="119160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55" rIns="47355" rtlCol="0"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мероприятия.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аудитория – конкретный обучающийся, на которого необходимо оказать воспитательное воздействие с целью предупреждения их участия, в том числе повторных, в протестных акциях и митингах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6A83C77-11E7-4682-A002-4854F8BB1AB0}"/>
              </a:ext>
            </a:extLst>
          </p:cNvPr>
          <p:cNvSpPr/>
          <p:nvPr/>
        </p:nvSpPr>
        <p:spPr>
          <a:xfrm>
            <a:off x="1252800" y="5390731"/>
            <a:ext cx="10515600" cy="119160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55" rIns="47355" rtlCol="0"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с Родителями (законными представителями).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Проводятся с целью обучения родителей действиям и общению с подростками при выявлении факта вовлечения их детей в протестные акции и митинги.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63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107B0-7D00-4B66-B959-B5022F21C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Мероприятия в образовательных организациях по минимизации участия обучающейся молодежи в протестной деятельности должны быть ориентированы на: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5DBE5996-F9E9-4473-AE4D-99E85E4E514E}"/>
              </a:ext>
            </a:extLst>
          </p:cNvPr>
          <p:cNvSpPr/>
          <p:nvPr/>
        </p:nvSpPr>
        <p:spPr>
          <a:xfrm>
            <a:off x="659198" y="1536662"/>
            <a:ext cx="472826" cy="20187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D075314-0510-4248-85E7-3686CFC81AC9}"/>
              </a:ext>
            </a:extLst>
          </p:cNvPr>
          <p:cNvCxnSpPr>
            <a:cxnSpLocks/>
          </p:cNvCxnSpPr>
          <p:nvPr/>
        </p:nvCxnSpPr>
        <p:spPr>
          <a:xfrm>
            <a:off x="671879" y="1191601"/>
            <a:ext cx="0" cy="5666399"/>
          </a:xfrm>
          <a:prstGeom prst="line">
            <a:avLst/>
          </a:prstGeom>
          <a:ln w="285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90F9E76E-D16A-4ED9-AA0D-B26F805F4112}"/>
              </a:ext>
            </a:extLst>
          </p:cNvPr>
          <p:cNvSpPr/>
          <p:nvPr/>
        </p:nvSpPr>
        <p:spPr>
          <a:xfrm>
            <a:off x="669956" y="2164079"/>
            <a:ext cx="472826" cy="20187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89647C35-BEAE-47C4-BA74-C621B584512C}"/>
              </a:ext>
            </a:extLst>
          </p:cNvPr>
          <p:cNvSpPr/>
          <p:nvPr/>
        </p:nvSpPr>
        <p:spPr>
          <a:xfrm>
            <a:off x="681890" y="3069107"/>
            <a:ext cx="472826" cy="20187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B985FF38-21BA-453E-A91B-8A5A9E63D4FA}"/>
              </a:ext>
            </a:extLst>
          </p:cNvPr>
          <p:cNvSpPr/>
          <p:nvPr/>
        </p:nvSpPr>
        <p:spPr>
          <a:xfrm>
            <a:off x="699077" y="3652678"/>
            <a:ext cx="472826" cy="20187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EB6823E9-BB01-4EFF-B08A-AE06E62D46DE}"/>
              </a:ext>
            </a:extLst>
          </p:cNvPr>
          <p:cNvSpPr/>
          <p:nvPr/>
        </p:nvSpPr>
        <p:spPr>
          <a:xfrm>
            <a:off x="719586" y="4766644"/>
            <a:ext cx="472826" cy="20187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03420333-A698-43C8-9307-E6107BAEFFC6}"/>
              </a:ext>
            </a:extLst>
          </p:cNvPr>
          <p:cNvSpPr/>
          <p:nvPr/>
        </p:nvSpPr>
        <p:spPr>
          <a:xfrm>
            <a:off x="659198" y="5666399"/>
            <a:ext cx="472826" cy="20187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13C6E390-BC6E-4958-92FA-3214DA4DA43E}"/>
              </a:ext>
            </a:extLst>
          </p:cNvPr>
          <p:cNvSpPr/>
          <p:nvPr/>
        </p:nvSpPr>
        <p:spPr>
          <a:xfrm>
            <a:off x="659198" y="6465219"/>
            <a:ext cx="472826" cy="20187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8EFD73-B112-4571-9D04-8DF1E7C19862}"/>
              </a:ext>
            </a:extLst>
          </p:cNvPr>
          <p:cNvSpPr txBox="1"/>
          <p:nvPr/>
        </p:nvSpPr>
        <p:spPr>
          <a:xfrm>
            <a:off x="1252800" y="1463843"/>
            <a:ext cx="1072515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Организацию работы по формированию правовой компетентности несовершеннолетних обучающихся;</a:t>
            </a:r>
          </a:p>
          <a:p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Активизацию деятельности студенческих общественных объединений в жизни образовательных организациях, повышение степени их влияния на процессы в студенческой среде;</a:t>
            </a:r>
          </a:p>
          <a:p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Организацию свободного времени несовершеннолетних с целью включения в социально-значимую, конструктивную деятельность, молодежные общественные организации;</a:t>
            </a:r>
          </a:p>
          <a:p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Организацию социальных зон конструктивной направленности, проведение студенческих национальных праздников и фестивалей, выставок культур разных народов, концертов художественного творчества разных народов, мастер-классов по народным ремёслам, круглых столов по особенностям межкультурного взаимодействия и т. д.;</a:t>
            </a:r>
          </a:p>
          <a:p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обучающихся в социокультурное пространство, способствующее формированию ответственной, успешной личности, ориентированной на основанные на принципах гражданственности и патриотизма нравственные ценности; </a:t>
            </a:r>
          </a:p>
          <a:p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умений и навыков взаимодействия в социуме, рефлексии, формирование у обучающихся навыков толерантного поведения, выхода из деструктивных организаций и субкультур;</a:t>
            </a:r>
          </a:p>
          <a:p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у молодёжи толерантного мировоззрения и межнационального 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371667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C037F-D0D5-43BE-9D0B-EB3C2A5E2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Мероприятия, направленные на недопущение участия несовершеннолетних в несанкционированных акциях и митингах по направлениям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7DBFE-FE90-4A1C-8A2B-7DB0ACF2F32D}"/>
              </a:ext>
            </a:extLst>
          </p:cNvPr>
          <p:cNvSpPr txBox="1"/>
          <p:nvPr/>
        </p:nvSpPr>
        <p:spPr>
          <a:xfrm>
            <a:off x="2348753" y="1359130"/>
            <a:ext cx="1002215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«Человек и современное общество». 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 «Дети России против терроризма». 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Слёт-фестиваль «Я голосую за Мир».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Дебаты «Долг Родине! Честь никому!».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Правовой ликбез «Мы знаем! Мы выбираем!».  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клубов интернациональной дружбы.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патриотическая акция «Поклонимся великим тем годам».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«Мы вместе!».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форум гражданского участия #МЫВМЕСТЕ.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конкурс молодежных авторских проектов и проектов в сфере образования, направленных на социально-экономическое развитие российских территорий, «Моя страна — моя Россия».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 газеты «Неравнодушные».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военно-спортивная игра «Победа».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акции «Мы рождены, чтоб сделать мир добрее».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Тематический конкурс социальных роликов. 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Волонтерское движение.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Интерактивные тематические выставки литературы антиэкстремистской и антитеррористической направленности.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3844C8-8E86-47D9-9B02-E17033AFBBD5}"/>
              </a:ext>
            </a:extLst>
          </p:cNvPr>
          <p:cNvSpPr txBox="1"/>
          <p:nvPr/>
        </p:nvSpPr>
        <p:spPr>
          <a:xfrm rot="19557218">
            <a:off x="-235850" y="3643612"/>
            <a:ext cx="29772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ОБЩЕПРОФИЛАКТИЧЕСКИЕ</a:t>
            </a:r>
          </a:p>
          <a:p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МЕРОПРИЯТИЯ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99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088B3-5C33-44B0-9527-2937C28DD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Мероприятия, направленные на недопущение участия несовершеннолетних в несанкционированных акциях и митингах по направлениям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1BAA9C-6A74-4916-8E80-78BAA3178D4F}"/>
              </a:ext>
            </a:extLst>
          </p:cNvPr>
          <p:cNvSpPr txBox="1"/>
          <p:nvPr/>
        </p:nvSpPr>
        <p:spPr>
          <a:xfrm>
            <a:off x="2548236" y="1191601"/>
            <a:ext cx="9540670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Проблемные лекций, дебаты, дискуссии, предупреждающие диалоги о технологиях вовлечения и возможных последствиях участия в протестных акциях, информирование о действующем законодательстве в сфере противодействия террористической и экстремистской деятельности, об уголовной и административной ответственности.</a:t>
            </a:r>
          </a:p>
          <a:p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Трансцендентные тренинги (помощь подросткам в осознании его поступков, раскрытие его положительных качеств и акцентирование на них).</a:t>
            </a:r>
          </a:p>
          <a:p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Тренинги личностного роста «Строим свой маршрут».</a:t>
            </a:r>
          </a:p>
          <a:p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занятиях и классных часах использование ситуативных моделей, позволяющие отработать поведение.</a:t>
            </a:r>
          </a:p>
          <a:p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 художественных и документальных фильмов с их обсуждением.</a:t>
            </a:r>
          </a:p>
          <a:p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тематических встреч с представителями общественных организаций, МВД по делам несовершеннолетних и др. по осуществлению профилактических мер для предотвращения вовлечения несовершеннолетних в совершение преступлений и антиобщественных действий.</a:t>
            </a:r>
          </a:p>
          <a:p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классных часов по правовым основам противодействия экстремизму и терроризму, а также направленных на повышение грамотности при пользовании сетью «Интернет» совместно с представителями OAO «Мегафон», «ТЕЛЕ-2» «МТС» и правоохранительных органов.</a:t>
            </a:r>
          </a:p>
          <a:p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Факультативные курсы по изучению законодательства в сфере противодействия экстремизму и идеологии терроризма.</a:t>
            </a:r>
          </a:p>
          <a:p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Групповые занятия с использованием медиативных техник, таких как «круги примирения» (форма работы, в рамках которой подросток высказывает свое мнение и цивилизованно отстаивает его в групповом споре).</a:t>
            </a:r>
          </a:p>
          <a:p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Дискуссионный клуб для обсуждения злободневных вопросов «Я за или против власти!?», «Имею право», «Подросток и закон» и др.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BCE841-0E4C-4011-9600-58AB9B355FB2}"/>
              </a:ext>
            </a:extLst>
          </p:cNvPr>
          <p:cNvSpPr txBox="1"/>
          <p:nvPr/>
        </p:nvSpPr>
        <p:spPr>
          <a:xfrm rot="19517696">
            <a:off x="-189593" y="3099576"/>
            <a:ext cx="31163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С ГРУППОЙ</a:t>
            </a:r>
          </a:p>
        </p:txBody>
      </p:sp>
    </p:spTree>
    <p:extLst>
      <p:ext uri="{BB962C8B-B14F-4D97-AF65-F5344CB8AC3E}">
        <p14:creationId xmlns:p14="http://schemas.microsoft.com/office/powerpoint/2010/main" val="2533844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18867-E67B-4EB7-8CCD-C4D924839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Мероприятия, направленные на недопущение участия несовершеннолетних в несанкционированных акциях и митингах по направлениям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642043-97D3-4E4A-870E-68B89C4F2FC4}"/>
              </a:ext>
            </a:extLst>
          </p:cNvPr>
          <p:cNvSpPr txBox="1"/>
          <p:nvPr/>
        </p:nvSpPr>
        <p:spPr>
          <a:xfrm rot="19804858">
            <a:off x="33058" y="3297619"/>
            <a:ext cx="28866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</a:t>
            </a:r>
          </a:p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B4EC1F-44BC-44E6-B7A1-5ED556ECF1F7}"/>
              </a:ext>
            </a:extLst>
          </p:cNvPr>
          <p:cNvSpPr txBox="1"/>
          <p:nvPr/>
        </p:nvSpPr>
        <p:spPr>
          <a:xfrm>
            <a:off x="2752166" y="2284256"/>
            <a:ext cx="95474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психологической помощи и поддержки несовершеннолетним.</a:t>
            </a:r>
          </a:p>
          <a:p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занятия по изучению психологических технологий вовлечения в протестную, экстремистскую и террористическую деятельность.</a:t>
            </a:r>
          </a:p>
          <a:p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Разыгрывание ситуативных моделей, позволяющие отработать поведение.</a:t>
            </a:r>
          </a:p>
          <a:p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психологов, социальных педагогов и др.</a:t>
            </a:r>
          </a:p>
        </p:txBody>
      </p:sp>
    </p:spTree>
    <p:extLst>
      <p:ext uri="{BB962C8B-B14F-4D97-AF65-F5344CB8AC3E}">
        <p14:creationId xmlns:p14="http://schemas.microsoft.com/office/powerpoint/2010/main" val="1907379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E58D7-BEE1-4AD9-AEE7-BB9C542D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Мероприятия, направленные на недопущение участия несовершеннолетних в несанкционированных акциях и митингах по направлениям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826FB2-845C-49F6-834B-71C2C45DA5CF}"/>
              </a:ext>
            </a:extLst>
          </p:cNvPr>
          <p:cNvSpPr txBox="1"/>
          <p:nvPr/>
        </p:nvSpPr>
        <p:spPr>
          <a:xfrm rot="20233943">
            <a:off x="-53617" y="3090444"/>
            <a:ext cx="42806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С РОДИТЕЛЯМИ </a:t>
            </a:r>
          </a:p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(ЗАКОННЫМИ ПРЕДСТАВИТЕЛЯМИ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836C11-8DF4-4838-9BF6-EF711A00B384}"/>
              </a:ext>
            </a:extLst>
          </p:cNvPr>
          <p:cNvSpPr txBox="1"/>
          <p:nvPr/>
        </p:nvSpPr>
        <p:spPr>
          <a:xfrm>
            <a:off x="3858450" y="1763849"/>
            <a:ext cx="818925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Собрания и консультации по профилактике предупреждения распространения террористических и экстремистских идей среди обучающихся, по вопросам воспитания межнациональной и межрелигиозной толерантности.</a:t>
            </a:r>
          </a:p>
          <a:p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Встречи с представителями органов правоохранительной системы по вопросам профилактики вовлечения обучающихся в экстремистскую, террористическую и протестную деятельности.</a:t>
            </a:r>
          </a:p>
          <a:p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мастер-классов, направленных на получение навыков выявления угроз безопасности несовершеннолетних в информационно-телекоммуникационной сети «Интернет», совместно с представителями OAO «Мегафон», «ТЕЛЕ-2» «МТС» и правоохранительных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3319919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EB879-59E4-4D0E-BF15-A23F6D006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ФГБОУ ДПО ИРПО разработаны методические рекомендации </a:t>
            </a:r>
            <a:br>
              <a:rPr lang="ru-RU" sz="2000" dirty="0"/>
            </a:br>
            <a:r>
              <a:rPr lang="ru-RU" sz="2000" dirty="0"/>
              <a:t>по организации работы по профилактике участия несовершеннолетних в массовых протестных акциях (митингах)</a:t>
            </a:r>
            <a:br>
              <a:rPr lang="ru-RU" sz="2000" dirty="0"/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https://firpo.ru/</a:t>
            </a:r>
            <a:endParaRPr lang="ru-R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8BC04-E445-4F8A-B097-54AFF3A43758}"/>
              </a:ext>
            </a:extLst>
          </p:cNvPr>
          <p:cNvSpPr txBox="1"/>
          <p:nvPr/>
        </p:nvSpPr>
        <p:spPr>
          <a:xfrm>
            <a:off x="729765" y="1466642"/>
            <a:ext cx="1116147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для педагогов и родителей (законных представителей) обучающихся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профилактике социальных рисков, связанных с манипулятивным воздействием средств массовой информации и сети интернет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для родителей (законных представителей) по профилактике противоправного поведения несовершеннолетних и их участия в протестном движении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для педагогов по организации профилактической работы, направленной на недопущение участия несовершеннолетних в несанкционированных акциях и митингах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для педагогов и родителей (законных представителей) обучающихся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развитию навыков критического мышления обучающихся, позволяющего противостоять манипулятивным воздействиям средств массовой информации и сети интернет, вовлекающих подростков в протестную деятельность 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для педагогов по развитию навыков участия в конструктивных дискуссиях, направленных на противостояние манипулятивным воздействиям средств массовой информации и сети интернет, вовлекающих подростков в протестную деятельность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889371A-0BF2-47F8-A7CE-55D67432E565}"/>
              </a:ext>
            </a:extLst>
          </p:cNvPr>
          <p:cNvGrpSpPr/>
          <p:nvPr/>
        </p:nvGrpSpPr>
        <p:grpSpPr>
          <a:xfrm>
            <a:off x="219805" y="1671901"/>
            <a:ext cx="509960" cy="523220"/>
            <a:chOff x="6382871" y="2737746"/>
            <a:chExt cx="530813" cy="565497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43025565-3ED2-4562-97BD-3EA617442D1B}"/>
                </a:ext>
              </a:extLst>
            </p:cNvPr>
            <p:cNvSpPr/>
            <p:nvPr/>
          </p:nvSpPr>
          <p:spPr>
            <a:xfrm>
              <a:off x="6382871" y="2779057"/>
              <a:ext cx="487137" cy="50581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AEF105-8CCF-4029-9B61-60655BC76CED}"/>
                </a:ext>
              </a:extLst>
            </p:cNvPr>
            <p:cNvSpPr txBox="1"/>
            <p:nvPr/>
          </p:nvSpPr>
          <p:spPr>
            <a:xfrm>
              <a:off x="6512897" y="2737746"/>
              <a:ext cx="400787" cy="565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F652461-C441-46A2-9FD5-57A0EC953B52}"/>
              </a:ext>
            </a:extLst>
          </p:cNvPr>
          <p:cNvGrpSpPr/>
          <p:nvPr/>
        </p:nvGrpSpPr>
        <p:grpSpPr>
          <a:xfrm>
            <a:off x="211014" y="2477955"/>
            <a:ext cx="509960" cy="523220"/>
            <a:chOff x="6382871" y="2737746"/>
            <a:chExt cx="530813" cy="565497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950E74EC-FC4B-42EB-9161-D965F5D85682}"/>
                </a:ext>
              </a:extLst>
            </p:cNvPr>
            <p:cNvSpPr/>
            <p:nvPr/>
          </p:nvSpPr>
          <p:spPr>
            <a:xfrm>
              <a:off x="6382871" y="2779057"/>
              <a:ext cx="487137" cy="50581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76A347-67FE-4389-97F2-95C1528C1B08}"/>
                </a:ext>
              </a:extLst>
            </p:cNvPr>
            <p:cNvSpPr txBox="1"/>
            <p:nvPr/>
          </p:nvSpPr>
          <p:spPr>
            <a:xfrm>
              <a:off x="6512897" y="2737746"/>
              <a:ext cx="400787" cy="565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8399D3E-2722-4434-9C3A-305858651214}"/>
              </a:ext>
            </a:extLst>
          </p:cNvPr>
          <p:cNvGrpSpPr/>
          <p:nvPr/>
        </p:nvGrpSpPr>
        <p:grpSpPr>
          <a:xfrm>
            <a:off x="216875" y="3199042"/>
            <a:ext cx="509960" cy="523220"/>
            <a:chOff x="6382871" y="2737746"/>
            <a:chExt cx="530813" cy="565497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AC947550-186B-453E-B0ED-E891DD35A0B5}"/>
                </a:ext>
              </a:extLst>
            </p:cNvPr>
            <p:cNvSpPr/>
            <p:nvPr/>
          </p:nvSpPr>
          <p:spPr>
            <a:xfrm>
              <a:off x="6382871" y="2779057"/>
              <a:ext cx="487137" cy="50581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07FD66-AB93-4417-885C-217BAB7C3D6E}"/>
                </a:ext>
              </a:extLst>
            </p:cNvPr>
            <p:cNvSpPr txBox="1"/>
            <p:nvPr/>
          </p:nvSpPr>
          <p:spPr>
            <a:xfrm>
              <a:off x="6512897" y="2737746"/>
              <a:ext cx="400787" cy="565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81F41C4-16F6-4DBA-AC6F-AC65E238239F}"/>
              </a:ext>
            </a:extLst>
          </p:cNvPr>
          <p:cNvGrpSpPr/>
          <p:nvPr/>
        </p:nvGrpSpPr>
        <p:grpSpPr>
          <a:xfrm>
            <a:off x="216875" y="4180214"/>
            <a:ext cx="509960" cy="523220"/>
            <a:chOff x="6382871" y="2737746"/>
            <a:chExt cx="530813" cy="565497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D5B50240-51F3-465E-9B2A-5F07C89B19FD}"/>
                </a:ext>
              </a:extLst>
            </p:cNvPr>
            <p:cNvSpPr/>
            <p:nvPr/>
          </p:nvSpPr>
          <p:spPr>
            <a:xfrm>
              <a:off x="6382871" y="2779057"/>
              <a:ext cx="487137" cy="50581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9A6E9D-C734-4414-A9EE-B2927954118B}"/>
                </a:ext>
              </a:extLst>
            </p:cNvPr>
            <p:cNvSpPr txBox="1"/>
            <p:nvPr/>
          </p:nvSpPr>
          <p:spPr>
            <a:xfrm>
              <a:off x="6512897" y="2737746"/>
              <a:ext cx="400787" cy="565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72A00630-9A2E-42CD-97A7-938C57E87B45}"/>
              </a:ext>
            </a:extLst>
          </p:cNvPr>
          <p:cNvGrpSpPr/>
          <p:nvPr/>
        </p:nvGrpSpPr>
        <p:grpSpPr>
          <a:xfrm>
            <a:off x="213944" y="5444222"/>
            <a:ext cx="509960" cy="523220"/>
            <a:chOff x="6382871" y="2737746"/>
            <a:chExt cx="530813" cy="565497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992297CF-2E05-487D-A638-5F18559D5D91}"/>
                </a:ext>
              </a:extLst>
            </p:cNvPr>
            <p:cNvSpPr/>
            <p:nvPr/>
          </p:nvSpPr>
          <p:spPr>
            <a:xfrm>
              <a:off x="6382871" y="2779057"/>
              <a:ext cx="487137" cy="50581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C4FFCB-C47B-4F3E-8571-3B30266F9DDE}"/>
                </a:ext>
              </a:extLst>
            </p:cNvPr>
            <p:cNvSpPr txBox="1"/>
            <p:nvPr/>
          </p:nvSpPr>
          <p:spPr>
            <a:xfrm>
              <a:off x="6512897" y="2737746"/>
              <a:ext cx="400787" cy="565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1048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756C41A9-B143-4214-A230-7E37141C9B78}"/>
              </a:ext>
            </a:extLst>
          </p:cNvPr>
          <p:cNvSpPr txBox="1">
            <a:spLocks/>
          </p:cNvSpPr>
          <p:nvPr/>
        </p:nvSpPr>
        <p:spPr>
          <a:xfrm>
            <a:off x="1901076" y="3103547"/>
            <a:ext cx="9732700" cy="2021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ЦЕНТР СОДЕРЖАНИЯ И ОЦЕНКИ КАЧЕСТВА СПО</a:t>
            </a:r>
          </a:p>
          <a:p>
            <a:endParaRPr lang="ru-RU" sz="3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НАУЧНО-МЕТОДИЧЕСКИЙ ОТДЕЛ</a:t>
            </a:r>
          </a:p>
          <a:p>
            <a:endParaRPr lang="ru-RU" sz="3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Составитель: Шашенкова Елена Анатольевна, </a:t>
            </a:r>
            <a:r>
              <a:rPr lang="ru-RU" sz="36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к.п.н</a:t>
            </a:r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., доцент, начальник НМО</a:t>
            </a:r>
          </a:p>
          <a:p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cams@firpo.ru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C4FD690-44E7-4DB9-8E66-8A7BB6CE2565}"/>
              </a:ext>
            </a:extLst>
          </p:cNvPr>
          <p:cNvSpPr txBox="1">
            <a:spLocks/>
          </p:cNvSpPr>
          <p:nvPr/>
        </p:nvSpPr>
        <p:spPr>
          <a:xfrm>
            <a:off x="7808817" y="5386031"/>
            <a:ext cx="3639471" cy="837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1" kern="1200" dirty="0">
                <a:solidFill>
                  <a:schemeClr val="accent1">
                    <a:lumMod val="50000"/>
                  </a:schemeClr>
                </a:solidFill>
                <a:latin typeface="Montserrat SemiBold" pitchFamily="2" charset="0"/>
                <a:ea typeface="+mn-ea"/>
                <a:cs typeface="+mn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Научно-методический отдел</a:t>
            </a:r>
          </a:p>
          <a:p>
            <a:r>
              <a:rPr lang="ru-RU" sz="2400" b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тел. раб.: +7 (915) 499-64-48</a:t>
            </a:r>
          </a:p>
        </p:txBody>
      </p:sp>
    </p:spTree>
    <p:extLst>
      <p:ext uri="{BB962C8B-B14F-4D97-AF65-F5344CB8AC3E}">
        <p14:creationId xmlns:p14="http://schemas.microsoft.com/office/powerpoint/2010/main" val="131217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689B46-557A-46CE-B0A0-82266BA79A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820" y="2045067"/>
            <a:ext cx="11626597" cy="48129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7CB2B-0ED7-438B-921D-3DE76894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Протестная деятельность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A1CC6C-7268-40D0-99BF-257463D3E54D}"/>
              </a:ext>
            </a:extLst>
          </p:cNvPr>
          <p:cNvSpPr/>
          <p:nvPr/>
        </p:nvSpPr>
        <p:spPr>
          <a:xfrm>
            <a:off x="320920" y="1283871"/>
            <a:ext cx="11550160" cy="1062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3">
              <a:latin typeface="Montserrat" panose="00000500000000000000" pitchFamily="2" charset="-52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1068F44-9307-4EB9-BF86-17CDABE6531F}"/>
              </a:ext>
            </a:extLst>
          </p:cNvPr>
          <p:cNvSpPr/>
          <p:nvPr/>
        </p:nvSpPr>
        <p:spPr>
          <a:xfrm>
            <a:off x="444501" y="1357135"/>
            <a:ext cx="11359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kern="0" dirty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Протестная деятельность является одной из форм деятельности подростков и молодежи, выражающаяся в инициировании конкурентных акций или участии в них с целью оказания влияния и/или изменения общественной ситуации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A8DF276-1232-4ED2-9867-0C196026A837}"/>
              </a:ext>
            </a:extLst>
          </p:cNvPr>
          <p:cNvSpPr/>
          <p:nvPr/>
        </p:nvSpPr>
        <p:spPr>
          <a:xfrm>
            <a:off x="750194" y="2379376"/>
            <a:ext cx="93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Причины появления протестной деятельности у подростков 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1318E68A-1BF0-4B68-AA7E-D380F9920463}"/>
              </a:ext>
            </a:extLst>
          </p:cNvPr>
          <p:cNvSpPr txBox="1"/>
          <p:nvPr/>
        </p:nvSpPr>
        <p:spPr>
          <a:xfrm>
            <a:off x="558800" y="2716360"/>
            <a:ext cx="11455617" cy="3926195"/>
          </a:xfrm>
          <a:prstGeom prst="rect">
            <a:avLst/>
          </a:prstGeom>
        </p:spPr>
        <p:txBody>
          <a:bodyPr vert="horz" wrap="square" lIns="0" tIns="7104" rIns="0" bIns="0" rtlCol="0">
            <a:spAutoFit/>
          </a:bodyPr>
          <a:lstStyle/>
          <a:p>
            <a:pPr marL="5683">
              <a:spcBef>
                <a:spcPts val="16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социально-экономического состояния современного общества;</a:t>
            </a:r>
          </a:p>
          <a:p>
            <a:pPr marL="5683">
              <a:spcBef>
                <a:spcPts val="160"/>
              </a:spcBef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– недостаточно активная деятельность социальных институтов (семьи, образовательных организаций, молодежных общественных организаций) по социализации и воспитанию подростков, отсутствие подростковых общественных организаций;</a:t>
            </a:r>
          </a:p>
          <a:p>
            <a:pPr marL="5683">
              <a:spcBef>
                <a:spcPts val="160"/>
              </a:spcBef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– появление молодежных субкультур и контркультур;</a:t>
            </a:r>
          </a:p>
          <a:p>
            <a:pPr marL="5683">
              <a:spcBef>
                <a:spcPts val="160"/>
              </a:spcBef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– материальные затруднения семьи, снижение уровня жизни, обостренное ощущение социального неравенства и незащищенности;</a:t>
            </a:r>
          </a:p>
          <a:p>
            <a:pPr marL="5683">
              <a:spcBef>
                <a:spcPts val="160"/>
              </a:spcBef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– множественная политическая самоидентификация, как особый вид социальной идентичности, направленный на самоопределение подростка в политическом плане, стремление участвовать в политическом процессе;</a:t>
            </a:r>
          </a:p>
          <a:p>
            <a:pPr marL="5683">
              <a:spcBef>
                <a:spcPts val="160"/>
              </a:spcBef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– снижение культурного уровня и отсутствие преемственности ценностей и убеждений у поколения; </a:t>
            </a:r>
          </a:p>
          <a:p>
            <a:pPr marL="5683">
              <a:spcBef>
                <a:spcPts val="160"/>
              </a:spcBef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– отсутствие возможностей проведения досуга посредством организованных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культурномассовых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мероприятий, энергия подростков не находит конструктивного выражения;</a:t>
            </a:r>
          </a:p>
          <a:p>
            <a:pPr marL="5683">
              <a:spcBef>
                <a:spcPts val="160"/>
              </a:spcBef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– ослабление социального контроля за счет снижения значимости родственных, соседских и иных социальных отношений;</a:t>
            </a:r>
          </a:p>
          <a:p>
            <a:pPr marL="5683">
              <a:spcBef>
                <a:spcPts val="160"/>
              </a:spcBef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– получение искажённой информации через Интернет или «вирусных» новостных агентств, интерпретирующих и представляющих информацию в определенном ракурсе;</a:t>
            </a:r>
          </a:p>
          <a:p>
            <a:pPr marL="5683">
              <a:spcBef>
                <a:spcPts val="160"/>
              </a:spcBef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– любопытство, за компанию с друзьями;</a:t>
            </a:r>
          </a:p>
          <a:p>
            <a:pPr marL="5683">
              <a:spcBef>
                <a:spcPts val="160"/>
              </a:spcBef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– заработать денег.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52E064A-8A57-4840-8E73-7240338EE8C4}"/>
              </a:ext>
            </a:extLst>
          </p:cNvPr>
          <p:cNvCxnSpPr>
            <a:cxnSpLocks/>
          </p:cNvCxnSpPr>
          <p:nvPr/>
        </p:nvCxnSpPr>
        <p:spPr>
          <a:xfrm flipV="1">
            <a:off x="348562" y="2716360"/>
            <a:ext cx="0" cy="4141639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23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7CB2B-0ED7-438B-921D-3DE76894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Молодежные общественные организации, которые инициируют и организуют протестные акции на территории Российской Федерации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B182F5-C8A6-4394-9669-B1E3C79AD3DA}"/>
              </a:ext>
            </a:extLst>
          </p:cNvPr>
          <p:cNvSpPr txBox="1"/>
          <p:nvPr/>
        </p:nvSpPr>
        <p:spPr>
          <a:xfrm>
            <a:off x="548053" y="1618956"/>
            <a:ext cx="2124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«Другая Россия»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74025E-DFFD-4149-A0EE-5D944FDCA463}"/>
              </a:ext>
            </a:extLst>
          </p:cNvPr>
          <p:cNvSpPr txBox="1"/>
          <p:nvPr/>
        </p:nvSpPr>
        <p:spPr>
          <a:xfrm>
            <a:off x="2273781" y="1343546"/>
            <a:ext cx="6286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Национал большевистская партия (далее НБП, запрещенная)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247855-5D88-4E8C-B50D-F1B559DDD6A1}"/>
              </a:ext>
            </a:extLst>
          </p:cNvPr>
          <p:cNvSpPr txBox="1"/>
          <p:nvPr/>
        </p:nvSpPr>
        <p:spPr>
          <a:xfrm>
            <a:off x="397016" y="2333581"/>
            <a:ext cx="61135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Союз Коммунистической молодежи Российской Федерации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CEEBBA-29AD-4457-9CD5-E1A4DB353DB0}"/>
              </a:ext>
            </a:extLst>
          </p:cNvPr>
          <p:cNvSpPr txBox="1"/>
          <p:nvPr/>
        </p:nvSpPr>
        <p:spPr>
          <a:xfrm>
            <a:off x="4389084" y="3052142"/>
            <a:ext cx="355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Молодежное движение «Наши»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36D416-0514-48FA-8FE6-AE661EB91875}"/>
              </a:ext>
            </a:extLst>
          </p:cNvPr>
          <p:cNvSpPr txBox="1"/>
          <p:nvPr/>
        </p:nvSpPr>
        <p:spPr>
          <a:xfrm>
            <a:off x="548053" y="2900865"/>
            <a:ext cx="40669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Молодежное движение «Левый фронт»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04FB8F-9844-420A-92F5-1767F9CD646C}"/>
              </a:ext>
            </a:extLst>
          </p:cNvPr>
          <p:cNvSpPr txBox="1"/>
          <p:nvPr/>
        </p:nvSpPr>
        <p:spPr>
          <a:xfrm>
            <a:off x="6800369" y="1722860"/>
            <a:ext cx="46968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Молодежное экологическое движение «Местные»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0D7EFF-904E-4811-AF1D-5C03473AE802}"/>
              </a:ext>
            </a:extLst>
          </p:cNvPr>
          <p:cNvSpPr txBox="1"/>
          <p:nvPr/>
        </p:nvSpPr>
        <p:spPr>
          <a:xfrm>
            <a:off x="866043" y="3798316"/>
            <a:ext cx="24281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Яблоко молодежное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CDCD3C-C3B4-491C-A491-8F5DE2C5831F}"/>
              </a:ext>
            </a:extLst>
          </p:cNvPr>
          <p:cNvSpPr txBox="1"/>
          <p:nvPr/>
        </p:nvSpPr>
        <p:spPr>
          <a:xfrm>
            <a:off x="3584331" y="3717148"/>
            <a:ext cx="47390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Молодежное движение «Россия молодая»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97C234-EE96-4640-AF47-82F3CE5345F5}"/>
              </a:ext>
            </a:extLst>
          </p:cNvPr>
          <p:cNvSpPr txBox="1"/>
          <p:nvPr/>
        </p:nvSpPr>
        <p:spPr>
          <a:xfrm>
            <a:off x="548053" y="4508460"/>
            <a:ext cx="3121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Авангард красной молодежи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956806-FDB3-4689-826D-3D2C9D65108B}"/>
              </a:ext>
            </a:extLst>
          </p:cNvPr>
          <p:cNvSpPr txBox="1"/>
          <p:nvPr/>
        </p:nvSpPr>
        <p:spPr>
          <a:xfrm>
            <a:off x="3741613" y="4398046"/>
            <a:ext cx="36712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Молодая гвардия Единой России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BC9570-F75C-4EAD-9D0E-FCCFE5B5332C}"/>
              </a:ext>
            </a:extLst>
          </p:cNvPr>
          <p:cNvSpPr txBox="1"/>
          <p:nvPr/>
        </p:nvSpPr>
        <p:spPr>
          <a:xfrm>
            <a:off x="677977" y="5095409"/>
            <a:ext cx="4739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Движение против нелегальной иммиграции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2D030B-EC8B-4D4D-8ABF-1C47C8948EC4}"/>
              </a:ext>
            </a:extLst>
          </p:cNvPr>
          <p:cNvSpPr txBox="1"/>
          <p:nvPr/>
        </p:nvSpPr>
        <p:spPr>
          <a:xfrm>
            <a:off x="4088425" y="5774630"/>
            <a:ext cx="4434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Всероссийский молодежный центр ЛДПР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BA1335-B5C5-471A-9588-B6954FB5A4C8}"/>
              </a:ext>
            </a:extLst>
          </p:cNvPr>
          <p:cNvSpPr txBox="1"/>
          <p:nvPr/>
        </p:nvSpPr>
        <p:spPr>
          <a:xfrm>
            <a:off x="6293692" y="2572104"/>
            <a:ext cx="38012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Молодежное движение «Оборона»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1E1234-62F8-47BF-B8A1-358212BDF1B7}"/>
              </a:ext>
            </a:extLst>
          </p:cNvPr>
          <p:cNvSpPr txBox="1"/>
          <p:nvPr/>
        </p:nvSpPr>
        <p:spPr>
          <a:xfrm>
            <a:off x="324726" y="5615030"/>
            <a:ext cx="3344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Православные молодежные организации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EDE23D-3F0A-4B65-9D38-31FD912B8FC6}"/>
              </a:ext>
            </a:extLst>
          </p:cNvPr>
          <p:cNvSpPr txBox="1"/>
          <p:nvPr/>
        </p:nvSpPr>
        <p:spPr>
          <a:xfrm>
            <a:off x="5135194" y="4990133"/>
            <a:ext cx="65029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Международное лево-экстремистское молодежное движение АНТИФА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D78F25-E710-4DD0-9CE3-4B988BC80B72}"/>
              </a:ext>
            </a:extLst>
          </p:cNvPr>
          <p:cNvSpPr txBox="1"/>
          <p:nvPr/>
        </p:nvSpPr>
        <p:spPr>
          <a:xfrm>
            <a:off x="5037992" y="3424716"/>
            <a:ext cx="61135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Российское демократическое движение «МЫ»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DB6620-7ED6-4011-A909-214B0D69A7EC}"/>
              </a:ext>
            </a:extLst>
          </p:cNvPr>
          <p:cNvSpPr txBox="1"/>
          <p:nvPr/>
        </p:nvSpPr>
        <p:spPr>
          <a:xfrm>
            <a:off x="1739414" y="6431313"/>
            <a:ext cx="3837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ЛГБТ-сообщества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52A4CA-BE01-4B35-9FE2-92B88F39C82D}"/>
              </a:ext>
            </a:extLst>
          </p:cNvPr>
          <p:cNvSpPr txBox="1"/>
          <p:nvPr/>
        </p:nvSpPr>
        <p:spPr>
          <a:xfrm>
            <a:off x="7339132" y="4000538"/>
            <a:ext cx="3986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Анархистские молодежные организации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780BE50-438B-4FE1-A86E-B5AFCD9D59CB}"/>
              </a:ext>
            </a:extLst>
          </p:cNvPr>
          <p:cNvSpPr txBox="1"/>
          <p:nvPr/>
        </p:nvSpPr>
        <p:spPr>
          <a:xfrm>
            <a:off x="7842739" y="3001170"/>
            <a:ext cx="3801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Молодежная</a:t>
            </a:r>
            <a:r>
              <a:rPr lang="ru-RU" dirty="0"/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«Победа»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4072C24-719C-45F7-820F-978DBBBE35E0}"/>
              </a:ext>
            </a:extLst>
          </p:cNvPr>
          <p:cNvSpPr txBox="1"/>
          <p:nvPr/>
        </p:nvSpPr>
        <p:spPr>
          <a:xfrm>
            <a:off x="6045781" y="6257236"/>
            <a:ext cx="4801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Националистические молодежные организации, объединения футбольных фанатов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06F1A2F-B13A-4CE5-B197-C40941FF70CC}"/>
              </a:ext>
            </a:extLst>
          </p:cNvPr>
          <p:cNvSpPr txBox="1"/>
          <p:nvPr/>
        </p:nvSpPr>
        <p:spPr>
          <a:xfrm>
            <a:off x="6389319" y="2208454"/>
            <a:ext cx="56998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Революционный коммунистический союз молодежи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91D4B41-CA10-487E-9014-FE489CD71288}"/>
              </a:ext>
            </a:extLst>
          </p:cNvPr>
          <p:cNvSpPr txBox="1"/>
          <p:nvPr/>
        </p:nvSpPr>
        <p:spPr>
          <a:xfrm>
            <a:off x="1506416" y="1838735"/>
            <a:ext cx="6459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Евразийский союз молодежи, молодежное движение Демократическая инициатива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B2B4EA-2459-4EDA-AC3C-7DEECE186AAB}"/>
              </a:ext>
            </a:extLst>
          </p:cNvPr>
          <p:cNvSpPr txBox="1"/>
          <p:nvPr/>
        </p:nvSpPr>
        <p:spPr>
          <a:xfrm>
            <a:off x="7651273" y="4453838"/>
            <a:ext cx="3986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Молодежное движение «Новые люди»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8117BD6-B513-4E4D-B1C4-632F4F47F66D}"/>
              </a:ext>
            </a:extLst>
          </p:cNvPr>
          <p:cNvSpPr txBox="1"/>
          <p:nvPr/>
        </p:nvSpPr>
        <p:spPr>
          <a:xfrm>
            <a:off x="8647130" y="5466853"/>
            <a:ext cx="31212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Движение «Суть времени» </a:t>
            </a:r>
          </a:p>
        </p:txBody>
      </p:sp>
    </p:spTree>
    <p:extLst>
      <p:ext uri="{BB962C8B-B14F-4D97-AF65-F5344CB8AC3E}">
        <p14:creationId xmlns:p14="http://schemas.microsoft.com/office/powerpoint/2010/main" val="200955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7CB2B-0ED7-438B-921D-3DE76894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Протестная активность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D2FE0FA-8FEA-48E4-9A70-18E11CED4EA0}"/>
              </a:ext>
            </a:extLst>
          </p:cNvPr>
          <p:cNvSpPr/>
          <p:nvPr/>
        </p:nvSpPr>
        <p:spPr>
          <a:xfrm>
            <a:off x="328246" y="1191601"/>
            <a:ext cx="11620500" cy="119160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55" rIns="47355" rtlCol="0"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1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«Статистика говорит, что процент молодых людей, участвующих в несанкционированных уличных акциях, растет. Уменьшение среднего возраста участников протестов нас, как ответственных за ситуацию, настораживает»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главка МВД по противодействию экстремизму 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Валиулин</a:t>
            </a: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323046B-AEFA-4573-94E0-20E5F1021328}"/>
              </a:ext>
            </a:extLst>
          </p:cNvPr>
          <p:cNvSpPr/>
          <p:nvPr/>
        </p:nvSpPr>
        <p:spPr>
          <a:xfrm>
            <a:off x="1407568" y="2477098"/>
            <a:ext cx="93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КТО ВОВЛЕКАЕТ ПОДРОСТКОВ В ПРОТЕСТНУЮ ДЕЯТЕЛЬНОСТЬ?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CF90F8-9262-4AAE-AD7F-D5C0DAACD0C5}"/>
              </a:ext>
            </a:extLst>
          </p:cNvPr>
          <p:cNvSpPr txBox="1"/>
          <p:nvPr/>
        </p:nvSpPr>
        <p:spPr>
          <a:xfrm>
            <a:off x="243252" y="2383201"/>
            <a:ext cx="116205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Протестная активность –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7D5843-B3D9-491F-958C-D1531B61D81B}"/>
              </a:ext>
            </a:extLst>
          </p:cNvPr>
          <p:cNvSpPr txBox="1"/>
          <p:nvPr/>
        </p:nvSpPr>
        <p:spPr>
          <a:xfrm>
            <a:off x="4381500" y="3282556"/>
            <a:ext cx="23006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ПРЕТЕСНЫЕ АКЦИИ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AE56F7D-AEF5-4FC8-B320-3F19CF378B7F}"/>
              </a:ext>
            </a:extLst>
          </p:cNvPr>
          <p:cNvSpPr txBox="1"/>
          <p:nvPr/>
        </p:nvSpPr>
        <p:spPr>
          <a:xfrm>
            <a:off x="958361" y="3676898"/>
            <a:ext cx="24178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Санкционированные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0E7F16B-113B-496B-A3DB-AB810B5F49CA}"/>
              </a:ext>
            </a:extLst>
          </p:cNvPr>
          <p:cNvSpPr txBox="1"/>
          <p:nvPr/>
        </p:nvSpPr>
        <p:spPr>
          <a:xfrm>
            <a:off x="6744565" y="3732016"/>
            <a:ext cx="28325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санкционированные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668E47F-6DF2-4B5E-96FE-9117A83FAE9B}"/>
              </a:ext>
            </a:extLst>
          </p:cNvPr>
          <p:cNvSpPr txBox="1"/>
          <p:nvPr/>
        </p:nvSpPr>
        <p:spPr>
          <a:xfrm>
            <a:off x="328246" y="4089579"/>
            <a:ext cx="50643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Публичные мероприятия (соревнования, фестивали, концерты, флешмобы, конференции, туристские слёты, парады, шествия) имеют строгий порядок поведения, установленный Федеральный закон от 19.06.2004 № 54-ФЗ (ред. от 30.12.2020) «О собраниях, митингах, демонстрациях, шествиях и пикетированиях».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4365CA7-B6DF-4B4E-88A5-877DE929AD8B}"/>
              </a:ext>
            </a:extLst>
          </p:cNvPr>
          <p:cNvSpPr txBox="1"/>
          <p:nvPr/>
        </p:nvSpPr>
        <p:spPr>
          <a:xfrm>
            <a:off x="6510600" y="4253317"/>
            <a:ext cx="39184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 без предварительного согласования с исполнительным органом власти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2C94033-87B4-480C-940C-A32E7C623DEB}"/>
              </a:ext>
            </a:extLst>
          </p:cNvPr>
          <p:cNvSpPr txBox="1"/>
          <p:nvPr/>
        </p:nvSpPr>
        <p:spPr>
          <a:xfrm>
            <a:off x="6138496" y="5267061"/>
            <a:ext cx="61116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Несанкционированные мероприятия незаконны!!! Возрастает риск провокаций, направленных на нарушение общественного порядка, что угрожать безопасности подросткам-участникам акций!!!</a:t>
            </a:r>
          </a:p>
        </p:txBody>
      </p:sp>
    </p:spTree>
    <p:extLst>
      <p:ext uri="{BB962C8B-B14F-4D97-AF65-F5344CB8AC3E}">
        <p14:creationId xmlns:p14="http://schemas.microsoft.com/office/powerpoint/2010/main" val="258511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B3BD9-A3B2-46B3-807A-4156BD07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Митинги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0521EF1-2DE7-4AD5-B48E-BA0C74C42326}"/>
              </a:ext>
            </a:extLst>
          </p:cNvPr>
          <p:cNvSpPr/>
          <p:nvPr/>
        </p:nvSpPr>
        <p:spPr>
          <a:xfrm>
            <a:off x="537882" y="1263679"/>
            <a:ext cx="11488980" cy="917158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55" rIns="47355" rtlCol="0"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Массовое собрание людей для публичного выражения мнения относительно важных проблем. Право на мирное и без оружия проведение митингов гарантировано статьей 31 Конституции РФ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EA322BEB-420E-4769-82DB-B21352E324D7}"/>
              </a:ext>
            </a:extLst>
          </p:cNvPr>
          <p:cNvSpPr txBox="1"/>
          <p:nvPr/>
        </p:nvSpPr>
        <p:spPr>
          <a:xfrm>
            <a:off x="625293" y="2408322"/>
            <a:ext cx="2922768" cy="745837"/>
          </a:xfrm>
          <a:prstGeom prst="rect">
            <a:avLst/>
          </a:prstGeom>
        </p:spPr>
        <p:txBody>
          <a:bodyPr vert="horz" wrap="square" lIns="0" tIns="7104" rIns="0" bIns="0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Участнику санкционированного мероприятия запрещено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4C5DFAAC-BF55-40DB-A9E2-93097197CF28}"/>
              </a:ext>
            </a:extLst>
          </p:cNvPr>
          <p:cNvSpPr txBox="1"/>
          <p:nvPr/>
        </p:nvSpPr>
        <p:spPr>
          <a:xfrm>
            <a:off x="5838990" y="2303948"/>
            <a:ext cx="6187872" cy="1115169"/>
          </a:xfrm>
          <a:prstGeom prst="rect">
            <a:avLst/>
          </a:prstGeom>
        </p:spPr>
        <p:txBody>
          <a:bodyPr vert="horz" wrap="square" lIns="0" tIns="7104" rIns="0" bIns="0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Скрывать лицо маской или другим средством маскировки;</a:t>
            </a:r>
          </a:p>
          <a:p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Иметь при себе оружие, боеприпасы, отравляющие вещества, пиротехнику, горючие материалы, алкоголь и т. д.;</a:t>
            </a:r>
          </a:p>
          <a:p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Находиться в месте проведения публичного мероприятия в состоянии опьянения. 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B2570C05-9C63-409D-AC93-D6DC85D5D4EE}"/>
              </a:ext>
            </a:extLst>
          </p:cNvPr>
          <p:cNvSpPr/>
          <p:nvPr/>
        </p:nvSpPr>
        <p:spPr>
          <a:xfrm>
            <a:off x="3444543" y="2505656"/>
            <a:ext cx="2241131" cy="57581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8295D43-0602-4651-BF33-F56EAD3A38BC}"/>
              </a:ext>
            </a:extLst>
          </p:cNvPr>
          <p:cNvCxnSpPr>
            <a:cxnSpLocks/>
          </p:cNvCxnSpPr>
          <p:nvPr/>
        </p:nvCxnSpPr>
        <p:spPr>
          <a:xfrm flipV="1">
            <a:off x="4565109" y="4244485"/>
            <a:ext cx="0" cy="215971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CED1E68-5553-4DC3-A20A-21D414B8EE4B}"/>
              </a:ext>
            </a:extLst>
          </p:cNvPr>
          <p:cNvSpPr txBox="1"/>
          <p:nvPr/>
        </p:nvSpPr>
        <p:spPr>
          <a:xfrm>
            <a:off x="4807786" y="4244484"/>
            <a:ext cx="7004649" cy="868948"/>
          </a:xfrm>
          <a:prstGeom prst="rect">
            <a:avLst/>
          </a:prstGeom>
        </p:spPr>
        <p:txBody>
          <a:bodyPr vert="horz" wrap="square" lIns="0" tIns="7104" rIns="0" bIns="0" rtlCol="0">
            <a:spAutoFit/>
          </a:bodyPr>
          <a:lstStyle>
            <a:defPPr>
              <a:defRPr lang="ru-RU"/>
            </a:defPPr>
            <a:lvl1pPr algn="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400" b="1" dirty="0">
                <a:solidFill>
                  <a:schemeClr val="tx2"/>
                </a:solidFill>
              </a:rPr>
              <a:t>Подростки</a:t>
            </a:r>
            <a:r>
              <a:rPr lang="ru-RU" sz="1400" dirty="0">
                <a:solidFill>
                  <a:schemeClr val="tx2"/>
                </a:solidFill>
              </a:rPr>
              <a:t> по статье 20.2 КоАП  РФ привлекаются или к оплате штрафа от 10 до 300 тыс. рублей, или обязательным работам до 200 часов, или административному аресту сроком до 30 суток. Также предполагается постановка на учет в подразделение МВД по делам несовершеннолетних.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925142F-A336-40E4-B12B-F7187A0240B4}"/>
              </a:ext>
            </a:extLst>
          </p:cNvPr>
          <p:cNvSpPr/>
          <p:nvPr/>
        </p:nvSpPr>
        <p:spPr>
          <a:xfrm>
            <a:off x="379565" y="4244484"/>
            <a:ext cx="3942868" cy="215971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55" rIns="47355" rtlCol="0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Административная ответственность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нарушение установленного порядка организации либо проведения собрания, митинга, демонстрации, шествия или пикетирования для несовершеннолетних и их родителей (законных представителей)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2E8FED-816F-4EC4-A7A3-D1317A5D64FC}"/>
              </a:ext>
            </a:extLst>
          </p:cNvPr>
          <p:cNvSpPr txBox="1"/>
          <p:nvPr/>
        </p:nvSpPr>
        <p:spPr>
          <a:xfrm>
            <a:off x="4807785" y="5482764"/>
            <a:ext cx="72190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(законные представители), согласно статье 5.35. КоАП РФ  за неисполнение обязанностей по содержанию и воспитанию несовершеннолетних могут быть оштрафованы в размере от 100 до 500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90339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10EDA-9676-4981-8437-098303D5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Статистика участия несовершеннолетних подростков в митингах (данные ДОНГМ)</a:t>
            </a:r>
            <a:endParaRPr lang="ru-RU" dirty="0"/>
          </a:p>
        </p:txBody>
      </p:sp>
      <p:pic>
        <p:nvPicPr>
          <p:cNvPr id="5" name="image21.jpeg">
            <a:extLst>
              <a:ext uri="{FF2B5EF4-FFF2-40B4-BE49-F238E27FC236}">
                <a16:creationId xmlns:a16="http://schemas.microsoft.com/office/drawing/2014/main" id="{8A41A5C0-E326-448B-8E06-9543E2131F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8389" y="1493183"/>
            <a:ext cx="7452174" cy="52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99C80-F3BC-4F1E-B852-73D1B600C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Массовые мероприятия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1E5882-9DCF-4B3D-B01B-AA69F929EB29}"/>
              </a:ext>
            </a:extLst>
          </p:cNvPr>
          <p:cNvSpPr txBox="1"/>
          <p:nvPr/>
        </p:nvSpPr>
        <p:spPr>
          <a:xfrm>
            <a:off x="349624" y="1427529"/>
            <a:ext cx="11842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Массовые мероприятия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- соревнования, фестивали, концерты, флешмобы, конференции, туристские слёты, парады и шествия, при проведении которых нужно придерживаться определённых требований.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2DFF10-21FE-42AA-926B-EDF9346585AC}"/>
              </a:ext>
            </a:extLst>
          </p:cNvPr>
          <p:cNvSpPr txBox="1"/>
          <p:nvPr/>
        </p:nvSpPr>
        <p:spPr>
          <a:xfrm>
            <a:off x="349624" y="2452316"/>
            <a:ext cx="11698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Массовое мероприятие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чёткое соблюдение главных условий, порядка и требований к его проведению, сохранение личной безопасности каждого присутствующего. Проведение предусматривает неоспоримую роль здравоохранения, автотранспортных и торговых предприятий, учреждений бытового обслуживания, информационных и интернет - ресурсов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F507DA-2B73-41CB-9C52-113206035510}"/>
              </a:ext>
            </a:extLst>
          </p:cNvPr>
          <p:cNvSpPr txBox="1"/>
          <p:nvPr/>
        </p:nvSpPr>
        <p:spPr>
          <a:xfrm>
            <a:off x="1252800" y="4173541"/>
            <a:ext cx="114187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проведения широкомасштабных мероприятий: </a:t>
            </a:r>
          </a:p>
          <a:p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Формируются советы и штабы, координирующие и контролирующие всех участников;</a:t>
            </a:r>
          </a:p>
          <a:p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разрабатываются соответствующие планы;</a:t>
            </a:r>
          </a:p>
          <a:p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Организуется охрана правопорядка;</a:t>
            </a:r>
          </a:p>
          <a:p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Обеспечивается срочная эвакуации зрителей и участников, если возникнет угроза для их жизни и здоровья.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A47D5BA-8399-4DF1-9624-99D2F2123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14" y="4624155"/>
            <a:ext cx="475529" cy="20118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EB52B3B-A7B5-4E09-95C2-B82B6133B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92" y="5586005"/>
            <a:ext cx="475529" cy="20118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D5B2CA1-4702-4FB5-AC9C-BCF1EE3FC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03" y="6199221"/>
            <a:ext cx="475529" cy="20118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06F28B-6B69-487D-AAA7-629D007FB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75" y="3886199"/>
            <a:ext cx="30483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90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C037F-D0D5-43BE-9D0B-EB3C2A5E2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Толпа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3C2C6-E5A4-491E-80B8-845DC1DE3F3A}"/>
              </a:ext>
            </a:extLst>
          </p:cNvPr>
          <p:cNvSpPr txBox="1"/>
          <p:nvPr/>
        </p:nvSpPr>
        <p:spPr>
          <a:xfrm>
            <a:off x="403412" y="1370662"/>
            <a:ext cx="11631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Толпа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это бесструктурное скопление большого количества людей, лишенных четких осознаваемых целей, но взаимно связанных определенным эмоциональным состоянием и общим объектом внимания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4B89CF-D9D1-4970-AE7F-222F4FD98319}"/>
              </a:ext>
            </a:extLst>
          </p:cNvPr>
          <p:cNvSpPr txBox="1"/>
          <p:nvPr/>
        </p:nvSpPr>
        <p:spPr>
          <a:xfrm>
            <a:off x="783292" y="2773159"/>
            <a:ext cx="29953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Стихийная</a:t>
            </a:r>
          </a:p>
          <a:p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Ведомая</a:t>
            </a:r>
          </a:p>
          <a:p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Организованная</a:t>
            </a:r>
          </a:p>
          <a:p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Экспрессивная</a:t>
            </a:r>
          </a:p>
          <a:p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Действующая</a:t>
            </a:r>
          </a:p>
          <a:p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Агрессивная</a:t>
            </a:r>
          </a:p>
          <a:p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Паническая</a:t>
            </a:r>
          </a:p>
          <a:p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Стяжательская</a:t>
            </a:r>
          </a:p>
          <a:p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Повстанческая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765E55-719B-4779-8E2D-ADFFFCB05C49}"/>
              </a:ext>
            </a:extLst>
          </p:cNvPr>
          <p:cNvSpPr txBox="1"/>
          <p:nvPr/>
        </p:nvSpPr>
        <p:spPr>
          <a:xfrm>
            <a:off x="783292" y="2238553"/>
            <a:ext cx="2107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толпы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203592-EF6D-43D6-AD87-5A4C906003CC}"/>
              </a:ext>
            </a:extLst>
          </p:cNvPr>
          <p:cNvSpPr txBox="1"/>
          <p:nvPr/>
        </p:nvSpPr>
        <p:spPr>
          <a:xfrm>
            <a:off x="6241117" y="2086583"/>
            <a:ext cx="3179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в  толпе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E93571-CA61-4368-B09A-E6AD5219B5D6}"/>
              </a:ext>
            </a:extLst>
          </p:cNvPr>
          <p:cNvSpPr txBox="1"/>
          <p:nvPr/>
        </p:nvSpPr>
        <p:spPr>
          <a:xfrm>
            <a:off x="6241117" y="2402888"/>
            <a:ext cx="43445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поддается общему настроению, 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теряет контроль за собой и событиями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совершить противоправные действия, нарушить закон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07895A-D677-4EFC-B1F8-50EB4FEC078A}"/>
              </a:ext>
            </a:extLst>
          </p:cNvPr>
          <p:cNvSpPr txBox="1"/>
          <p:nvPr/>
        </p:nvSpPr>
        <p:spPr>
          <a:xfrm>
            <a:off x="6096000" y="4176290"/>
            <a:ext cx="580686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Анонимность.</a:t>
            </a:r>
          </a:p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Инстинктивность.</a:t>
            </a:r>
          </a:p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Бессознательность.</a:t>
            </a:r>
          </a:p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единения (ассоциации).</a:t>
            </a:r>
          </a:p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гипнотического транса</a:t>
            </a:r>
          </a:p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Ощущение неодолимой силы</a:t>
            </a:r>
          </a:p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Заражаемость.</a:t>
            </a:r>
          </a:p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Аморфность</a:t>
            </a:r>
          </a:p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Безответственность.</a:t>
            </a:r>
          </a:p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деградация.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9FE3F5-8032-4495-8861-7F685A52F0A5}"/>
              </a:ext>
            </a:extLst>
          </p:cNvPr>
          <p:cNvSpPr txBox="1"/>
          <p:nvPr/>
        </p:nvSpPr>
        <p:spPr>
          <a:xfrm>
            <a:off x="6096000" y="3806958"/>
            <a:ext cx="4344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черты человека в толпе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7CEF749-8331-4895-BD7B-38D119F99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370" y="3603216"/>
            <a:ext cx="2243522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15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67FC719-F66F-4B37-939F-2AB5E7AC7BA5}"/>
              </a:ext>
            </a:extLst>
          </p:cNvPr>
          <p:cNvSpPr/>
          <p:nvPr/>
        </p:nvSpPr>
        <p:spPr>
          <a:xfrm>
            <a:off x="51008" y="4503447"/>
            <a:ext cx="12191996" cy="7969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C037F-D0D5-43BE-9D0B-EB3C2A5E2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Технологии, вовлекающие в  протестную деятельность подростков 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539F5552-3634-49CE-A0EA-DDADA4176EC0}"/>
              </a:ext>
            </a:extLst>
          </p:cNvPr>
          <p:cNvSpPr/>
          <p:nvPr/>
        </p:nvSpPr>
        <p:spPr>
          <a:xfrm>
            <a:off x="425693" y="1351436"/>
            <a:ext cx="472826" cy="20187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4EF6B1D-A4B9-4B6B-8DB1-2594D05D2EE0}"/>
              </a:ext>
            </a:extLst>
          </p:cNvPr>
          <p:cNvCxnSpPr>
            <a:cxnSpLocks/>
          </p:cNvCxnSpPr>
          <p:nvPr/>
        </p:nvCxnSpPr>
        <p:spPr>
          <a:xfrm>
            <a:off x="423602" y="1070207"/>
            <a:ext cx="0" cy="3050988"/>
          </a:xfrm>
          <a:prstGeom prst="line">
            <a:avLst/>
          </a:prstGeom>
          <a:ln w="285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313C2C6-E5A4-491E-80B8-845DC1DE3F3A}"/>
              </a:ext>
            </a:extLst>
          </p:cNvPr>
          <p:cNvSpPr txBox="1"/>
          <p:nvPr/>
        </p:nvSpPr>
        <p:spPr>
          <a:xfrm>
            <a:off x="898519" y="1228028"/>
            <a:ext cx="1039700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Обещание денежного вознаграждения за участие в акции;</a:t>
            </a:r>
          </a:p>
          <a:p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Регулярные социологические исследования, анкетирование; </a:t>
            </a:r>
          </a:p>
          <a:p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Приглашения (нередко именные) на различные партийно-политические мероприятия: манифестации, митинги, собрания, дискуссии и т.п.</a:t>
            </a:r>
          </a:p>
          <a:p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сети интерне: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Twitter, Facebook, 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Vkontakte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Odnoklassniki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Instagram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другие</a:t>
            </a:r>
          </a:p>
          <a:p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Модные молодёжные площадки скрытого воздействия «Территория смыслов», «Таврида», «Машук» и др.;</a:t>
            </a:r>
          </a:p>
          <a:p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их в кадровый резерв органов власти общественно-политическими организациями.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521E1EE8-7DE6-47D1-BC5E-645782E32076}"/>
              </a:ext>
            </a:extLst>
          </p:cNvPr>
          <p:cNvSpPr/>
          <p:nvPr/>
        </p:nvSpPr>
        <p:spPr>
          <a:xfrm>
            <a:off x="423603" y="1833904"/>
            <a:ext cx="472826" cy="20187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E0706E8B-674B-4E35-88E8-73C8CD9CCFDA}"/>
              </a:ext>
            </a:extLst>
          </p:cNvPr>
          <p:cNvSpPr/>
          <p:nvPr/>
        </p:nvSpPr>
        <p:spPr>
          <a:xfrm>
            <a:off x="438157" y="2342629"/>
            <a:ext cx="472826" cy="20187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7D1D9BBA-0526-4AF5-B58D-C3A7482D78A7}"/>
              </a:ext>
            </a:extLst>
          </p:cNvPr>
          <p:cNvSpPr/>
          <p:nvPr/>
        </p:nvSpPr>
        <p:spPr>
          <a:xfrm>
            <a:off x="449513" y="3473212"/>
            <a:ext cx="472826" cy="20187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44E95C13-6CB7-4213-A53A-FB7BA3877970}"/>
              </a:ext>
            </a:extLst>
          </p:cNvPr>
          <p:cNvSpPr/>
          <p:nvPr/>
        </p:nvSpPr>
        <p:spPr>
          <a:xfrm>
            <a:off x="449513" y="3018384"/>
            <a:ext cx="472826" cy="20187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D55B026F-5D41-48B7-9BB3-939F2C7B668D}"/>
              </a:ext>
            </a:extLst>
          </p:cNvPr>
          <p:cNvSpPr/>
          <p:nvPr/>
        </p:nvSpPr>
        <p:spPr>
          <a:xfrm>
            <a:off x="423603" y="3963648"/>
            <a:ext cx="472826" cy="20187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EF6C91-E8C2-48C2-BE4D-8494AF9FD484}"/>
              </a:ext>
            </a:extLst>
          </p:cNvPr>
          <p:cNvSpPr txBox="1"/>
          <p:nvPr/>
        </p:nvSpPr>
        <p:spPr>
          <a:xfrm>
            <a:off x="1013524" y="4468700"/>
            <a:ext cx="986261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их в кадровый резерв органов власти общественно-политическими организациями имеет две стороны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DCF799-0854-47A0-8F2E-37E24AF5C178}"/>
              </a:ext>
            </a:extLst>
          </p:cNvPr>
          <p:cNvSpPr txBox="1"/>
          <p:nvPr/>
        </p:nvSpPr>
        <p:spPr>
          <a:xfrm>
            <a:off x="423600" y="5511246"/>
            <a:ext cx="4889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Положительная сторона</a:t>
            </a:r>
          </a:p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Молодежь все больше проявляет активную гражданскую позиции</a:t>
            </a:r>
          </a:p>
        </p:txBody>
      </p:sp>
      <p:pic>
        <p:nvPicPr>
          <p:cNvPr id="19" name="Рисунок 18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5A7261F8-C116-40A5-B26A-0098463A7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502" y="4469564"/>
            <a:ext cx="707022" cy="7070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5C4FBE-1462-408D-8EB8-82839F3E70CE}"/>
              </a:ext>
            </a:extLst>
          </p:cNvPr>
          <p:cNvSpPr txBox="1"/>
          <p:nvPr/>
        </p:nvSpPr>
        <p:spPr>
          <a:xfrm>
            <a:off x="5820372" y="5246801"/>
            <a:ext cx="642263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Отрицательная сторона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Молодежь может попасть под манипуляции различных политических лидеров и партий, стать инструментом осуществления различных антиправительственных выступлений и народных волнений</a:t>
            </a:r>
          </a:p>
        </p:txBody>
      </p:sp>
    </p:spTree>
    <p:extLst>
      <p:ext uri="{BB962C8B-B14F-4D97-AF65-F5344CB8AC3E}">
        <p14:creationId xmlns:p14="http://schemas.microsoft.com/office/powerpoint/2010/main" val="182931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2402</Words>
  <Application>Microsoft Office PowerPoint</Application>
  <PresentationFormat>Широкоэкранный</PresentationFormat>
  <Paragraphs>207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Calibri Light</vt:lpstr>
      <vt:lpstr>Montserrat</vt:lpstr>
      <vt:lpstr>Roboto</vt:lpstr>
      <vt:lpstr>Тема Office</vt:lpstr>
      <vt:lpstr>Презентация PowerPoint</vt:lpstr>
      <vt:lpstr>Протестная деятельность </vt:lpstr>
      <vt:lpstr>Молодежные общественные организации, которые инициируют и организуют протестные акции на территории Российской Федерации</vt:lpstr>
      <vt:lpstr>Протестная активность</vt:lpstr>
      <vt:lpstr>Митинги </vt:lpstr>
      <vt:lpstr>Статистика участия несовершеннолетних подростков в митингах (данные ДОНГМ)</vt:lpstr>
      <vt:lpstr>Массовые мероприятия</vt:lpstr>
      <vt:lpstr>Толпа</vt:lpstr>
      <vt:lpstr>Технологии, вовлекающие в  протестную деятельность подростков </vt:lpstr>
      <vt:lpstr>Цели, задачи профилактической работы в образовательных организациях</vt:lpstr>
      <vt:lpstr>Профилактические мероприятия по предупреждению участия обучающихся в протестных акциях и митингах</vt:lpstr>
      <vt:lpstr>Мероприятия в образовательных организациях по минимизации участия обучающейся молодежи в протестной деятельности должны быть ориентированы на:</vt:lpstr>
      <vt:lpstr>Мероприятия, направленные на недопущение участия несовершеннолетних в несанкционированных акциях и митингах по направлениям</vt:lpstr>
      <vt:lpstr>Мероприятия, направленные на недопущение участия несовершеннолетних в несанкционированных акциях и митингах по направлениям</vt:lpstr>
      <vt:lpstr>Мероприятия, направленные на недопущение участия несовершеннолетних в несанкционированных акциях и митингах по направлениям</vt:lpstr>
      <vt:lpstr>Мероприятия, направленные на недопущение участия несовершеннолетних в несанкционированных акциях и митингах по направлениям</vt:lpstr>
      <vt:lpstr>ФГБОУ ДПО ИРПО разработаны методические рекомендации  по организации работы по профилактике участия несовершеннолетних в массовых протестных акциях (митингах) https://firpo.ru/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Емельяненко Ирина Андреевна</dc:creator>
  <cp:lastModifiedBy>Елена Шашенкова</cp:lastModifiedBy>
  <cp:revision>15</cp:revision>
  <dcterms:created xsi:type="dcterms:W3CDTF">2021-11-02T09:02:09Z</dcterms:created>
  <dcterms:modified xsi:type="dcterms:W3CDTF">2022-01-17T09:19:23Z</dcterms:modified>
</cp:coreProperties>
</file>