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8" r:id="rId2"/>
    <p:sldId id="283" r:id="rId3"/>
    <p:sldId id="259" r:id="rId4"/>
    <p:sldId id="260" r:id="rId5"/>
    <p:sldId id="261" r:id="rId6"/>
    <p:sldId id="286" r:id="rId7"/>
    <p:sldId id="284" r:id="rId8"/>
    <p:sldId id="285" r:id="rId9"/>
    <p:sldId id="262" r:id="rId10"/>
    <p:sldId id="264" r:id="rId11"/>
    <p:sldId id="265" r:id="rId12"/>
    <p:sldId id="266" r:id="rId13"/>
    <p:sldId id="267" r:id="rId14"/>
    <p:sldId id="268" r:id="rId15"/>
    <p:sldId id="269" r:id="rId16"/>
    <p:sldId id="272" r:id="rId17"/>
    <p:sldId id="288" r:id="rId18"/>
    <p:sldId id="289" r:id="rId19"/>
    <p:sldId id="290" r:id="rId20"/>
    <p:sldId id="291" r:id="rId21"/>
    <p:sldId id="287" r:id="rId22"/>
    <p:sldId id="281" r:id="rId23"/>
    <p:sldId id="282" r:id="rId24"/>
    <p:sldId id="257"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2C2F3-0B32-4AAF-ABD8-C79DCE415B04}"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ru-RU"/>
        </a:p>
      </dgm:t>
    </dgm:pt>
    <dgm:pt modelId="{C7F91DAA-F416-4E56-B559-E0ADE1F5041A}">
      <dgm:prSet phldrT="[Текст]"/>
      <dgm:spPr/>
      <dgm:t>
        <a:bodyPr/>
        <a:lstStyle/>
        <a:p>
          <a:r>
            <a:rPr lang="ru-RU" dirty="0" smtClean="0">
              <a:solidFill>
                <a:srgbClr val="FF0000"/>
              </a:solidFill>
            </a:rPr>
            <a:t>Организация первичной профилактической работы</a:t>
          </a:r>
          <a:endParaRPr lang="ru-RU" dirty="0">
            <a:solidFill>
              <a:srgbClr val="FF0000"/>
            </a:solidFill>
          </a:endParaRPr>
        </a:p>
      </dgm:t>
    </dgm:pt>
    <dgm:pt modelId="{8E1A3C61-D9A2-46F6-8940-BBC92F5D5A16}" type="parTrans" cxnId="{C2D640D3-3B5E-4806-83EE-BC870B0114D5}">
      <dgm:prSet/>
      <dgm:spPr/>
      <dgm:t>
        <a:bodyPr/>
        <a:lstStyle/>
        <a:p>
          <a:endParaRPr lang="ru-RU"/>
        </a:p>
      </dgm:t>
    </dgm:pt>
    <dgm:pt modelId="{B95FFC16-1772-40BE-80C1-C4813617DE3B}" type="sibTrans" cxnId="{C2D640D3-3B5E-4806-83EE-BC870B0114D5}">
      <dgm:prSet/>
      <dgm:spPr/>
      <dgm:t>
        <a:bodyPr/>
        <a:lstStyle/>
        <a:p>
          <a:endParaRPr lang="ru-RU"/>
        </a:p>
      </dgm:t>
    </dgm:pt>
    <dgm:pt modelId="{FA0229BB-DA20-4C53-BA62-EF8802C4B9D9}">
      <dgm:prSet phldrT="[Текст]" custT="1"/>
      <dgm:spPr/>
      <dgm:t>
        <a:bodyPr/>
        <a:lstStyle/>
        <a:p>
          <a:r>
            <a:rPr lang="ru-RU" sz="1400" dirty="0" smtClean="0">
              <a:latin typeface="Helios-Regular"/>
            </a:rPr>
            <a:t>Пропаганда семейных ценностей, положительного опыта семейного воспитания детей; формирование ценности ответственного родительства и повышение семейного статуса.</a:t>
          </a:r>
          <a:endParaRPr lang="ru-RU" sz="1400" dirty="0"/>
        </a:p>
      </dgm:t>
    </dgm:pt>
    <dgm:pt modelId="{39C9E7B1-CE4E-4B80-8968-7D0DDBAA10CE}" type="parTrans" cxnId="{96638A8D-B82E-4157-A275-9D226C66727A}">
      <dgm:prSet/>
      <dgm:spPr/>
      <dgm:t>
        <a:bodyPr/>
        <a:lstStyle/>
        <a:p>
          <a:endParaRPr lang="ru-RU"/>
        </a:p>
      </dgm:t>
    </dgm:pt>
    <dgm:pt modelId="{AE2A2268-614D-4A0A-8E9F-A1FEC8977E9A}" type="sibTrans" cxnId="{96638A8D-B82E-4157-A275-9D226C66727A}">
      <dgm:prSet/>
      <dgm:spPr/>
      <dgm:t>
        <a:bodyPr/>
        <a:lstStyle/>
        <a:p>
          <a:endParaRPr lang="ru-RU"/>
        </a:p>
      </dgm:t>
    </dgm:pt>
    <dgm:pt modelId="{CEA05F46-C62F-4F63-BAFA-1EDD1CF585D7}">
      <dgm:prSet phldrT="[Текст]" custT="1"/>
      <dgm:spPr/>
      <dgm:t>
        <a:bodyPr/>
        <a:lstStyle/>
        <a:p>
          <a:r>
            <a:rPr lang="ru-RU" sz="1400" dirty="0" smtClean="0"/>
            <a:t>Правовое  и психологическое просвещение родителей.</a:t>
          </a:r>
          <a:endParaRPr lang="ru-RU" sz="1400" dirty="0"/>
        </a:p>
      </dgm:t>
    </dgm:pt>
    <dgm:pt modelId="{3BD95B2C-79D6-4224-B177-1A15B705DF52}" type="parTrans" cxnId="{F69236A6-C853-4F52-A68E-620F67D9F665}">
      <dgm:prSet/>
      <dgm:spPr/>
      <dgm:t>
        <a:bodyPr/>
        <a:lstStyle/>
        <a:p>
          <a:endParaRPr lang="ru-RU"/>
        </a:p>
      </dgm:t>
    </dgm:pt>
    <dgm:pt modelId="{BFEA4677-2AC5-4B2E-B666-11217DDB1B86}" type="sibTrans" cxnId="{F69236A6-C853-4F52-A68E-620F67D9F665}">
      <dgm:prSet/>
      <dgm:spPr/>
      <dgm:t>
        <a:bodyPr/>
        <a:lstStyle/>
        <a:p>
          <a:endParaRPr lang="ru-RU"/>
        </a:p>
      </dgm:t>
    </dgm:pt>
    <dgm:pt modelId="{9BF49640-EEDB-40DC-84CE-563216919686}">
      <dgm:prSet phldrT="[Текст]"/>
      <dgm:spPr/>
      <dgm:t>
        <a:bodyPr/>
        <a:lstStyle/>
        <a:p>
          <a:r>
            <a:rPr lang="ru-RU" dirty="0" smtClean="0">
              <a:solidFill>
                <a:srgbClr val="FF0000"/>
              </a:solidFill>
            </a:rPr>
            <a:t>Выявление семейного неблагополучия на ранней стадии</a:t>
          </a:r>
          <a:endParaRPr lang="ru-RU" dirty="0">
            <a:solidFill>
              <a:srgbClr val="FF0000"/>
            </a:solidFill>
          </a:endParaRPr>
        </a:p>
      </dgm:t>
    </dgm:pt>
    <dgm:pt modelId="{256F496E-0836-493E-9DC2-45C68D79331F}" type="parTrans" cxnId="{57256F8B-0BC4-4498-9DB5-C33487A58222}">
      <dgm:prSet/>
      <dgm:spPr/>
      <dgm:t>
        <a:bodyPr/>
        <a:lstStyle/>
        <a:p>
          <a:endParaRPr lang="ru-RU"/>
        </a:p>
      </dgm:t>
    </dgm:pt>
    <dgm:pt modelId="{3264A3BC-6B98-4357-BA15-6EE595890C13}" type="sibTrans" cxnId="{57256F8B-0BC4-4498-9DB5-C33487A58222}">
      <dgm:prSet/>
      <dgm:spPr/>
      <dgm:t>
        <a:bodyPr/>
        <a:lstStyle/>
        <a:p>
          <a:endParaRPr lang="ru-RU"/>
        </a:p>
      </dgm:t>
    </dgm:pt>
    <dgm:pt modelId="{7F0B0154-5F88-498B-A153-D8FBE2B857DD}">
      <dgm:prSet phldrT="[Текст]" custT="1"/>
      <dgm:spPr/>
      <dgm:t>
        <a:bodyPr/>
        <a:lstStyle/>
        <a:p>
          <a:r>
            <a:rPr lang="ru-RU" sz="1400" dirty="0" smtClean="0"/>
            <a:t>Ежедневный контроль обучающихся (посещаемость, успеваемость, внешний вид и др.).</a:t>
          </a:r>
          <a:endParaRPr lang="ru-RU" sz="1400" dirty="0"/>
        </a:p>
      </dgm:t>
    </dgm:pt>
    <dgm:pt modelId="{CF04E3CE-5344-4698-9909-3A8A97DDB1B5}" type="parTrans" cxnId="{8B527E6D-3A39-4415-88C0-987BA567FE22}">
      <dgm:prSet/>
      <dgm:spPr/>
      <dgm:t>
        <a:bodyPr/>
        <a:lstStyle/>
        <a:p>
          <a:endParaRPr lang="ru-RU"/>
        </a:p>
      </dgm:t>
    </dgm:pt>
    <dgm:pt modelId="{21F15E4D-16D9-40C9-8C59-2A284ECC2410}" type="sibTrans" cxnId="{8B527E6D-3A39-4415-88C0-987BA567FE22}">
      <dgm:prSet/>
      <dgm:spPr/>
      <dgm:t>
        <a:bodyPr/>
        <a:lstStyle/>
        <a:p>
          <a:endParaRPr lang="ru-RU"/>
        </a:p>
      </dgm:t>
    </dgm:pt>
    <dgm:pt modelId="{75079AD9-0B10-4B8F-B323-1EA745EAFC11}">
      <dgm:prSet phldrT="[Текст]"/>
      <dgm:spPr/>
      <dgm:t>
        <a:bodyPr/>
        <a:lstStyle/>
        <a:p>
          <a:r>
            <a:rPr lang="ru-RU" dirty="0" smtClean="0">
              <a:solidFill>
                <a:srgbClr val="FF0000"/>
              </a:solidFill>
            </a:rPr>
            <a:t>Организация работы со случаями жестокого обращения</a:t>
          </a:r>
          <a:endParaRPr lang="ru-RU" dirty="0">
            <a:solidFill>
              <a:srgbClr val="FF0000"/>
            </a:solidFill>
          </a:endParaRPr>
        </a:p>
      </dgm:t>
    </dgm:pt>
    <dgm:pt modelId="{424798C6-8F80-4554-B8D4-A087CAC53ECC}" type="parTrans" cxnId="{F72B36F9-5F5D-47D9-B2AC-BA0B081DFEF0}">
      <dgm:prSet/>
      <dgm:spPr/>
      <dgm:t>
        <a:bodyPr/>
        <a:lstStyle/>
        <a:p>
          <a:endParaRPr lang="ru-RU"/>
        </a:p>
      </dgm:t>
    </dgm:pt>
    <dgm:pt modelId="{0A72C52F-5AF0-4426-93FF-BD671763AB71}" type="sibTrans" cxnId="{F72B36F9-5F5D-47D9-B2AC-BA0B081DFEF0}">
      <dgm:prSet/>
      <dgm:spPr/>
      <dgm:t>
        <a:bodyPr/>
        <a:lstStyle/>
        <a:p>
          <a:endParaRPr lang="ru-RU"/>
        </a:p>
      </dgm:t>
    </dgm:pt>
    <dgm:pt modelId="{3A315A5E-9CFA-4462-9B89-7A33DFA7A1E5}">
      <dgm:prSet phldrT="[Текст]" custT="1"/>
      <dgm:spPr/>
      <dgm:t>
        <a:bodyPr/>
        <a:lstStyle/>
        <a:p>
          <a:r>
            <a:rPr lang="ru-RU" sz="1400" dirty="0" smtClean="0"/>
            <a:t>Действие  по инструкции.</a:t>
          </a:r>
          <a:endParaRPr lang="ru-RU" sz="1400" dirty="0"/>
        </a:p>
      </dgm:t>
    </dgm:pt>
    <dgm:pt modelId="{C7DF433A-E422-4F87-A0B5-D981F082D428}" type="parTrans" cxnId="{3820407A-8394-4E2E-B2BE-E67C5DCDEB0E}">
      <dgm:prSet/>
      <dgm:spPr/>
      <dgm:t>
        <a:bodyPr/>
        <a:lstStyle/>
        <a:p>
          <a:endParaRPr lang="ru-RU"/>
        </a:p>
      </dgm:t>
    </dgm:pt>
    <dgm:pt modelId="{719DD93E-0983-47E4-9D43-C6FE980C8215}" type="sibTrans" cxnId="{3820407A-8394-4E2E-B2BE-E67C5DCDEB0E}">
      <dgm:prSet/>
      <dgm:spPr/>
      <dgm:t>
        <a:bodyPr/>
        <a:lstStyle/>
        <a:p>
          <a:endParaRPr lang="ru-RU"/>
        </a:p>
      </dgm:t>
    </dgm:pt>
    <dgm:pt modelId="{49AE4E1C-4BE0-43DB-BA04-074258876567}">
      <dgm:prSet phldrT="[Текст]" custT="1"/>
      <dgm:spPr/>
      <dgm:t>
        <a:bodyPr/>
        <a:lstStyle/>
        <a:p>
          <a:r>
            <a:rPr lang="ru-RU" sz="1400" dirty="0" smtClean="0">
              <a:latin typeface="Helios-Regular"/>
            </a:rPr>
            <a:t>Привлечение внимания широкой общественности к недопустимости применения жестокости в отношении детей.</a:t>
          </a:r>
          <a:endParaRPr lang="ru-RU" sz="1400" dirty="0"/>
        </a:p>
      </dgm:t>
    </dgm:pt>
    <dgm:pt modelId="{F5FB591F-82CF-4D82-B6AB-AD18D9C8CB90}" type="parTrans" cxnId="{7B52E06D-68F6-4B8C-B9E6-B3D964F46921}">
      <dgm:prSet/>
      <dgm:spPr/>
      <dgm:t>
        <a:bodyPr/>
        <a:lstStyle/>
        <a:p>
          <a:endParaRPr lang="ru-RU"/>
        </a:p>
      </dgm:t>
    </dgm:pt>
    <dgm:pt modelId="{825A7A56-D245-4417-9081-E443DAD738B9}" type="sibTrans" cxnId="{7B52E06D-68F6-4B8C-B9E6-B3D964F46921}">
      <dgm:prSet/>
      <dgm:spPr/>
      <dgm:t>
        <a:bodyPr/>
        <a:lstStyle/>
        <a:p>
          <a:endParaRPr lang="ru-RU"/>
        </a:p>
      </dgm:t>
    </dgm:pt>
    <dgm:pt modelId="{3ABAB7EC-CD54-41C5-B932-E849FEC51F7A}">
      <dgm:prSet phldrT="[Текст]" custT="1"/>
      <dgm:spPr/>
      <dgm:t>
        <a:bodyPr/>
        <a:lstStyle/>
        <a:p>
          <a:r>
            <a:rPr lang="ru-RU" sz="1400" dirty="0" smtClean="0"/>
            <a:t>Изучение детско-родительских отношений в семьях обучающихся.</a:t>
          </a:r>
          <a:endParaRPr lang="ru-RU" sz="1400" dirty="0"/>
        </a:p>
      </dgm:t>
    </dgm:pt>
    <dgm:pt modelId="{A1567DFD-B0D2-4748-9092-46A06CC07D93}" type="parTrans" cxnId="{EB20FCF6-F764-470A-8152-E12DC92CA02A}">
      <dgm:prSet/>
      <dgm:spPr/>
      <dgm:t>
        <a:bodyPr/>
        <a:lstStyle/>
        <a:p>
          <a:endParaRPr lang="ru-RU"/>
        </a:p>
      </dgm:t>
    </dgm:pt>
    <dgm:pt modelId="{252AF515-A791-4D61-9535-F6985B1F6499}" type="sibTrans" cxnId="{EB20FCF6-F764-470A-8152-E12DC92CA02A}">
      <dgm:prSet/>
      <dgm:spPr/>
      <dgm:t>
        <a:bodyPr/>
        <a:lstStyle/>
        <a:p>
          <a:endParaRPr lang="ru-RU"/>
        </a:p>
      </dgm:t>
    </dgm:pt>
    <dgm:pt modelId="{D68658C1-5C80-4C1E-A257-3E09A32C46F7}">
      <dgm:prSet phldrT="[Текст]" custT="1"/>
      <dgm:spPr/>
      <dgm:t>
        <a:bodyPr/>
        <a:lstStyle/>
        <a:p>
          <a:r>
            <a:rPr lang="ru-RU" sz="1400" dirty="0" smtClean="0"/>
            <a:t>Составление социального паспорта класса.</a:t>
          </a:r>
          <a:endParaRPr lang="ru-RU" sz="1400" dirty="0"/>
        </a:p>
      </dgm:t>
    </dgm:pt>
    <dgm:pt modelId="{9DC8BECC-A760-41B1-BBEC-8497667561B3}" type="parTrans" cxnId="{8B31C39F-4D88-4D55-AF82-7781B2C0FF68}">
      <dgm:prSet/>
      <dgm:spPr/>
      <dgm:t>
        <a:bodyPr/>
        <a:lstStyle/>
        <a:p>
          <a:endParaRPr lang="ru-RU"/>
        </a:p>
      </dgm:t>
    </dgm:pt>
    <dgm:pt modelId="{CFFAE494-F220-472B-AFE3-A604A8C32806}" type="sibTrans" cxnId="{8B31C39F-4D88-4D55-AF82-7781B2C0FF68}">
      <dgm:prSet/>
      <dgm:spPr/>
      <dgm:t>
        <a:bodyPr/>
        <a:lstStyle/>
        <a:p>
          <a:endParaRPr lang="ru-RU"/>
        </a:p>
      </dgm:t>
    </dgm:pt>
    <dgm:pt modelId="{2B0BA633-6E6A-4FFA-85AB-C7BFBE5FF8F3}">
      <dgm:prSet phldrT="[Текст]" custT="1"/>
      <dgm:spPr/>
      <dgm:t>
        <a:bodyPr/>
        <a:lstStyle/>
        <a:p>
          <a:r>
            <a:rPr lang="ru-RU" sz="1400" dirty="0" smtClean="0"/>
            <a:t>Различные виды анкетирования, опроса обучающихся, родителей.</a:t>
          </a:r>
          <a:endParaRPr lang="ru-RU" sz="1400" dirty="0"/>
        </a:p>
      </dgm:t>
    </dgm:pt>
    <dgm:pt modelId="{81F4565F-47CD-4E58-8151-997535F2E03D}" type="parTrans" cxnId="{F7B8AF98-2716-48B4-9792-307A7D90FA87}">
      <dgm:prSet/>
      <dgm:spPr/>
      <dgm:t>
        <a:bodyPr/>
        <a:lstStyle/>
        <a:p>
          <a:endParaRPr lang="ru-RU"/>
        </a:p>
      </dgm:t>
    </dgm:pt>
    <dgm:pt modelId="{0CB00ECA-A837-400D-9964-6010B11E17BC}" type="sibTrans" cxnId="{F7B8AF98-2716-48B4-9792-307A7D90FA87}">
      <dgm:prSet/>
      <dgm:spPr/>
      <dgm:t>
        <a:bodyPr/>
        <a:lstStyle/>
        <a:p>
          <a:endParaRPr lang="ru-RU"/>
        </a:p>
      </dgm:t>
    </dgm:pt>
    <dgm:pt modelId="{0C6B4DBD-4978-4225-9B85-9D6CF6EAE67F}">
      <dgm:prSet phldrT="[Текст]" custT="1"/>
      <dgm:spPr/>
      <dgm:t>
        <a:bodyPr/>
        <a:lstStyle/>
        <a:p>
          <a:endParaRPr lang="ru-RU" sz="1400" dirty="0"/>
        </a:p>
      </dgm:t>
    </dgm:pt>
    <dgm:pt modelId="{83A2BAA1-EDA6-4A7F-958E-059960AAD8D0}" type="parTrans" cxnId="{4858DF89-9DAC-4AE1-A277-C6326BC8E450}">
      <dgm:prSet/>
      <dgm:spPr/>
      <dgm:t>
        <a:bodyPr/>
        <a:lstStyle/>
        <a:p>
          <a:endParaRPr lang="ru-RU"/>
        </a:p>
      </dgm:t>
    </dgm:pt>
    <dgm:pt modelId="{47E453D5-9B0D-44F9-9222-6A1826191B3D}" type="sibTrans" cxnId="{4858DF89-9DAC-4AE1-A277-C6326BC8E450}">
      <dgm:prSet/>
      <dgm:spPr/>
      <dgm:t>
        <a:bodyPr/>
        <a:lstStyle/>
        <a:p>
          <a:endParaRPr lang="ru-RU"/>
        </a:p>
      </dgm:t>
    </dgm:pt>
    <dgm:pt modelId="{15AD7B5C-B720-49E9-BB98-263A5A0CCC89}">
      <dgm:prSet phldrT="[Текст]" custT="1"/>
      <dgm:spPr/>
      <dgm:t>
        <a:bodyPr/>
        <a:lstStyle/>
        <a:p>
          <a:endParaRPr lang="ru-RU" sz="1400" dirty="0"/>
        </a:p>
      </dgm:t>
    </dgm:pt>
    <dgm:pt modelId="{5C8CE5C7-15AF-403E-B3FC-614538E68955}" type="parTrans" cxnId="{DD857E01-BE3C-4FA6-8968-8648C59C73EF}">
      <dgm:prSet/>
      <dgm:spPr/>
      <dgm:t>
        <a:bodyPr/>
        <a:lstStyle/>
        <a:p>
          <a:endParaRPr lang="ru-RU"/>
        </a:p>
      </dgm:t>
    </dgm:pt>
    <dgm:pt modelId="{19E405A6-D97A-4173-993E-293EA3C1609D}" type="sibTrans" cxnId="{DD857E01-BE3C-4FA6-8968-8648C59C73EF}">
      <dgm:prSet/>
      <dgm:spPr/>
      <dgm:t>
        <a:bodyPr/>
        <a:lstStyle/>
        <a:p>
          <a:endParaRPr lang="ru-RU"/>
        </a:p>
      </dgm:t>
    </dgm:pt>
    <dgm:pt modelId="{30ED354A-E24B-4F66-A8A9-BDC200577D4D}">
      <dgm:prSet phldrT="[Текст]" custT="1"/>
      <dgm:spPr/>
      <dgm:t>
        <a:bodyPr/>
        <a:lstStyle/>
        <a:p>
          <a:r>
            <a:rPr lang="ru-RU" sz="1400" dirty="0" smtClean="0"/>
            <a:t>Посещение семей, изучение социально-бытовых  условий.</a:t>
          </a:r>
          <a:endParaRPr lang="ru-RU" sz="1400" dirty="0"/>
        </a:p>
      </dgm:t>
    </dgm:pt>
    <dgm:pt modelId="{0F074656-748F-44B8-B792-C8C98C25FC73}" type="parTrans" cxnId="{B2828FC2-C9E3-46D6-8B5A-04205EE61C92}">
      <dgm:prSet/>
      <dgm:spPr/>
      <dgm:t>
        <a:bodyPr/>
        <a:lstStyle/>
        <a:p>
          <a:endParaRPr lang="ru-RU"/>
        </a:p>
      </dgm:t>
    </dgm:pt>
    <dgm:pt modelId="{759B10EE-3061-4225-B23D-91F3583949E0}" type="sibTrans" cxnId="{B2828FC2-C9E3-46D6-8B5A-04205EE61C92}">
      <dgm:prSet/>
      <dgm:spPr/>
      <dgm:t>
        <a:bodyPr/>
        <a:lstStyle/>
        <a:p>
          <a:endParaRPr lang="ru-RU"/>
        </a:p>
      </dgm:t>
    </dgm:pt>
    <dgm:pt modelId="{ADA6FF81-FEA0-4FEC-9C0F-A8DDC48FC9C1}" type="pres">
      <dgm:prSet presAssocID="{C412C2F3-0B32-4AAF-ABD8-C79DCE415B04}" presName="Name0" presStyleCnt="0">
        <dgm:presLayoutVars>
          <dgm:dir/>
          <dgm:animLvl val="lvl"/>
          <dgm:resizeHandles/>
        </dgm:presLayoutVars>
      </dgm:prSet>
      <dgm:spPr/>
      <dgm:t>
        <a:bodyPr/>
        <a:lstStyle/>
        <a:p>
          <a:endParaRPr lang="ru-RU"/>
        </a:p>
      </dgm:t>
    </dgm:pt>
    <dgm:pt modelId="{8818AE59-3405-4271-A52A-1F6F0FF6BB29}" type="pres">
      <dgm:prSet presAssocID="{C7F91DAA-F416-4E56-B559-E0ADE1F5041A}" presName="linNode" presStyleCnt="0"/>
      <dgm:spPr/>
    </dgm:pt>
    <dgm:pt modelId="{DF4E642A-9E20-417E-BCDA-FC5407519BD2}" type="pres">
      <dgm:prSet presAssocID="{C7F91DAA-F416-4E56-B559-E0ADE1F5041A}" presName="parentShp" presStyleLbl="node1" presStyleIdx="0" presStyleCnt="3">
        <dgm:presLayoutVars>
          <dgm:bulletEnabled val="1"/>
        </dgm:presLayoutVars>
      </dgm:prSet>
      <dgm:spPr/>
      <dgm:t>
        <a:bodyPr/>
        <a:lstStyle/>
        <a:p>
          <a:endParaRPr lang="ru-RU"/>
        </a:p>
      </dgm:t>
    </dgm:pt>
    <dgm:pt modelId="{DCE06775-2CB6-4334-9901-8EC0FB67A789}" type="pres">
      <dgm:prSet presAssocID="{C7F91DAA-F416-4E56-B559-E0ADE1F5041A}" presName="childShp" presStyleLbl="bgAccFollowNode1" presStyleIdx="0" presStyleCnt="3">
        <dgm:presLayoutVars>
          <dgm:bulletEnabled val="1"/>
        </dgm:presLayoutVars>
      </dgm:prSet>
      <dgm:spPr/>
      <dgm:t>
        <a:bodyPr/>
        <a:lstStyle/>
        <a:p>
          <a:endParaRPr lang="ru-RU"/>
        </a:p>
      </dgm:t>
    </dgm:pt>
    <dgm:pt modelId="{330E1CAF-CF2B-43F3-B0CE-6BB0A2ED6038}" type="pres">
      <dgm:prSet presAssocID="{B95FFC16-1772-40BE-80C1-C4813617DE3B}" presName="spacing" presStyleCnt="0"/>
      <dgm:spPr/>
    </dgm:pt>
    <dgm:pt modelId="{61C8F680-9CB8-4955-BDD6-A5641461DD73}" type="pres">
      <dgm:prSet presAssocID="{9BF49640-EEDB-40DC-84CE-563216919686}" presName="linNode" presStyleCnt="0"/>
      <dgm:spPr/>
    </dgm:pt>
    <dgm:pt modelId="{084EFCC1-6B62-427D-8542-2E9B47A8A262}" type="pres">
      <dgm:prSet presAssocID="{9BF49640-EEDB-40DC-84CE-563216919686}" presName="parentShp" presStyleLbl="node1" presStyleIdx="1" presStyleCnt="3">
        <dgm:presLayoutVars>
          <dgm:bulletEnabled val="1"/>
        </dgm:presLayoutVars>
      </dgm:prSet>
      <dgm:spPr/>
      <dgm:t>
        <a:bodyPr/>
        <a:lstStyle/>
        <a:p>
          <a:endParaRPr lang="ru-RU"/>
        </a:p>
      </dgm:t>
    </dgm:pt>
    <dgm:pt modelId="{57888B92-E27D-4D18-8A52-7DB1660BC16B}" type="pres">
      <dgm:prSet presAssocID="{9BF49640-EEDB-40DC-84CE-563216919686}" presName="childShp" presStyleLbl="bgAccFollowNode1" presStyleIdx="1" presStyleCnt="3" custLinFactNeighborX="-437" custLinFactNeighborY="1111">
        <dgm:presLayoutVars>
          <dgm:bulletEnabled val="1"/>
        </dgm:presLayoutVars>
      </dgm:prSet>
      <dgm:spPr/>
      <dgm:t>
        <a:bodyPr/>
        <a:lstStyle/>
        <a:p>
          <a:endParaRPr lang="ru-RU"/>
        </a:p>
      </dgm:t>
    </dgm:pt>
    <dgm:pt modelId="{1FE36A95-EAC3-4B68-B536-FC93C72C6A57}" type="pres">
      <dgm:prSet presAssocID="{3264A3BC-6B98-4357-BA15-6EE595890C13}" presName="spacing" presStyleCnt="0"/>
      <dgm:spPr/>
    </dgm:pt>
    <dgm:pt modelId="{47263D5D-AD86-41E7-B7B2-33E69C6D87DE}" type="pres">
      <dgm:prSet presAssocID="{75079AD9-0B10-4B8F-B323-1EA745EAFC11}" presName="linNode" presStyleCnt="0"/>
      <dgm:spPr/>
    </dgm:pt>
    <dgm:pt modelId="{83E4E5E9-0217-4A72-920A-E835A9DACDF6}" type="pres">
      <dgm:prSet presAssocID="{75079AD9-0B10-4B8F-B323-1EA745EAFC11}" presName="parentShp" presStyleLbl="node1" presStyleIdx="2" presStyleCnt="3">
        <dgm:presLayoutVars>
          <dgm:bulletEnabled val="1"/>
        </dgm:presLayoutVars>
      </dgm:prSet>
      <dgm:spPr/>
      <dgm:t>
        <a:bodyPr/>
        <a:lstStyle/>
        <a:p>
          <a:endParaRPr lang="ru-RU"/>
        </a:p>
      </dgm:t>
    </dgm:pt>
    <dgm:pt modelId="{5BEC1BD6-58B5-4D16-BBFB-C9388633820F}" type="pres">
      <dgm:prSet presAssocID="{75079AD9-0B10-4B8F-B323-1EA745EAFC11}" presName="childShp" presStyleLbl="bgAccFollowNode1" presStyleIdx="2" presStyleCnt="3" custLinFactNeighborX="320" custLinFactNeighborY="2222">
        <dgm:presLayoutVars>
          <dgm:bulletEnabled val="1"/>
        </dgm:presLayoutVars>
      </dgm:prSet>
      <dgm:spPr/>
      <dgm:t>
        <a:bodyPr/>
        <a:lstStyle/>
        <a:p>
          <a:endParaRPr lang="ru-RU"/>
        </a:p>
      </dgm:t>
    </dgm:pt>
  </dgm:ptLst>
  <dgm:cxnLst>
    <dgm:cxn modelId="{B27163E4-BDC9-4D0C-A10E-0B800B8AFFB2}" type="presOf" srcId="{15AD7B5C-B720-49E9-BB98-263A5A0CCC89}" destId="{5BEC1BD6-58B5-4D16-BBFB-C9388633820F}" srcOrd="0" destOrd="1" presId="urn:microsoft.com/office/officeart/2005/8/layout/vList6"/>
    <dgm:cxn modelId="{7BC76D99-1DF7-4188-AE91-486A1842AEEA}" type="presOf" srcId="{C412C2F3-0B32-4AAF-ABD8-C79DCE415B04}" destId="{ADA6FF81-FEA0-4FEC-9C0F-A8DDC48FC9C1}" srcOrd="0" destOrd="0" presId="urn:microsoft.com/office/officeart/2005/8/layout/vList6"/>
    <dgm:cxn modelId="{D0C43B0F-2FC4-4827-BF91-2D45CFB8D4DC}" type="presOf" srcId="{30ED354A-E24B-4F66-A8A9-BDC200577D4D}" destId="{57888B92-E27D-4D18-8A52-7DB1660BC16B}" srcOrd="0" destOrd="4" presId="urn:microsoft.com/office/officeart/2005/8/layout/vList6"/>
    <dgm:cxn modelId="{96638A8D-B82E-4157-A275-9D226C66727A}" srcId="{C7F91DAA-F416-4E56-B559-E0ADE1F5041A}" destId="{FA0229BB-DA20-4C53-BA62-EF8802C4B9D9}" srcOrd="0" destOrd="0" parTransId="{39C9E7B1-CE4E-4B80-8968-7D0DDBAA10CE}" sibTransId="{AE2A2268-614D-4A0A-8E9F-A1FEC8977E9A}"/>
    <dgm:cxn modelId="{FE7F2666-FD28-45F9-A627-5435349E81E5}" type="presOf" srcId="{FA0229BB-DA20-4C53-BA62-EF8802C4B9D9}" destId="{DCE06775-2CB6-4334-9901-8EC0FB67A789}" srcOrd="0" destOrd="0" presId="urn:microsoft.com/office/officeart/2005/8/layout/vList6"/>
    <dgm:cxn modelId="{F69236A6-C853-4F52-A68E-620F67D9F665}" srcId="{C7F91DAA-F416-4E56-B559-E0ADE1F5041A}" destId="{CEA05F46-C62F-4F63-BAFA-1EDD1CF585D7}" srcOrd="1" destOrd="0" parTransId="{3BD95B2C-79D6-4224-B177-1A15B705DF52}" sibTransId="{BFEA4677-2AC5-4B2E-B666-11217DDB1B86}"/>
    <dgm:cxn modelId="{AE130832-2619-4193-8F5D-DF60AB9F8137}" type="presOf" srcId="{0C6B4DBD-4978-4225-9B85-9D6CF6EAE67F}" destId="{5BEC1BD6-58B5-4D16-BBFB-C9388633820F}" srcOrd="0" destOrd="0" presId="urn:microsoft.com/office/officeart/2005/8/layout/vList6"/>
    <dgm:cxn modelId="{EB20FCF6-F764-470A-8152-E12DC92CA02A}" srcId="{9BF49640-EEDB-40DC-84CE-563216919686}" destId="{3ABAB7EC-CD54-41C5-B932-E849FEC51F7A}" srcOrd="1" destOrd="0" parTransId="{A1567DFD-B0D2-4748-9092-46A06CC07D93}" sibTransId="{252AF515-A791-4D61-9535-F6985B1F6499}"/>
    <dgm:cxn modelId="{8B31C39F-4D88-4D55-AF82-7781B2C0FF68}" srcId="{9BF49640-EEDB-40DC-84CE-563216919686}" destId="{D68658C1-5C80-4C1E-A257-3E09A32C46F7}" srcOrd="2" destOrd="0" parTransId="{9DC8BECC-A760-41B1-BBEC-8497667561B3}" sibTransId="{CFFAE494-F220-472B-AFE3-A604A8C32806}"/>
    <dgm:cxn modelId="{57256F8B-0BC4-4498-9DB5-C33487A58222}" srcId="{C412C2F3-0B32-4AAF-ABD8-C79DCE415B04}" destId="{9BF49640-EEDB-40DC-84CE-563216919686}" srcOrd="1" destOrd="0" parTransId="{256F496E-0836-493E-9DC2-45C68D79331F}" sibTransId="{3264A3BC-6B98-4357-BA15-6EE595890C13}"/>
    <dgm:cxn modelId="{F72B36F9-5F5D-47D9-B2AC-BA0B081DFEF0}" srcId="{C412C2F3-0B32-4AAF-ABD8-C79DCE415B04}" destId="{75079AD9-0B10-4B8F-B323-1EA745EAFC11}" srcOrd="2" destOrd="0" parTransId="{424798C6-8F80-4554-B8D4-A087CAC53ECC}" sibTransId="{0A72C52F-5AF0-4426-93FF-BD671763AB71}"/>
    <dgm:cxn modelId="{DD857E01-BE3C-4FA6-8968-8648C59C73EF}" srcId="{75079AD9-0B10-4B8F-B323-1EA745EAFC11}" destId="{15AD7B5C-B720-49E9-BB98-263A5A0CCC89}" srcOrd="1" destOrd="0" parTransId="{5C8CE5C7-15AF-403E-B3FC-614538E68955}" sibTransId="{19E405A6-D97A-4173-993E-293EA3C1609D}"/>
    <dgm:cxn modelId="{3820407A-8394-4E2E-B2BE-E67C5DCDEB0E}" srcId="{75079AD9-0B10-4B8F-B323-1EA745EAFC11}" destId="{3A315A5E-9CFA-4462-9B89-7A33DFA7A1E5}" srcOrd="2" destOrd="0" parTransId="{C7DF433A-E422-4F87-A0B5-D981F082D428}" sibTransId="{719DD93E-0983-47E4-9D43-C6FE980C8215}"/>
    <dgm:cxn modelId="{8B527E6D-3A39-4415-88C0-987BA567FE22}" srcId="{9BF49640-EEDB-40DC-84CE-563216919686}" destId="{7F0B0154-5F88-498B-A153-D8FBE2B857DD}" srcOrd="0" destOrd="0" parTransId="{CF04E3CE-5344-4698-9909-3A8A97DDB1B5}" sibTransId="{21F15E4D-16D9-40C9-8C59-2A284ECC2410}"/>
    <dgm:cxn modelId="{F7B8AF98-2716-48B4-9792-307A7D90FA87}" srcId="{9BF49640-EEDB-40DC-84CE-563216919686}" destId="{2B0BA633-6E6A-4FFA-85AB-C7BFBE5FF8F3}" srcOrd="3" destOrd="0" parTransId="{81F4565F-47CD-4E58-8151-997535F2E03D}" sibTransId="{0CB00ECA-A837-400D-9964-6010B11E17BC}"/>
    <dgm:cxn modelId="{F5AEFA70-A75A-4575-8688-986B5434BE96}" type="presOf" srcId="{7F0B0154-5F88-498B-A153-D8FBE2B857DD}" destId="{57888B92-E27D-4D18-8A52-7DB1660BC16B}" srcOrd="0" destOrd="0" presId="urn:microsoft.com/office/officeart/2005/8/layout/vList6"/>
    <dgm:cxn modelId="{4858DF89-9DAC-4AE1-A277-C6326BC8E450}" srcId="{75079AD9-0B10-4B8F-B323-1EA745EAFC11}" destId="{0C6B4DBD-4978-4225-9B85-9D6CF6EAE67F}" srcOrd="0" destOrd="0" parTransId="{83A2BAA1-EDA6-4A7F-958E-059960AAD8D0}" sibTransId="{47E453D5-9B0D-44F9-9222-6A1826191B3D}"/>
    <dgm:cxn modelId="{3677A48A-3522-46AF-8A3F-3600B08A8BE4}" type="presOf" srcId="{2B0BA633-6E6A-4FFA-85AB-C7BFBE5FF8F3}" destId="{57888B92-E27D-4D18-8A52-7DB1660BC16B}" srcOrd="0" destOrd="3" presId="urn:microsoft.com/office/officeart/2005/8/layout/vList6"/>
    <dgm:cxn modelId="{9D6A552A-7EB7-4DC9-8178-366B30D6FC3C}" type="presOf" srcId="{CEA05F46-C62F-4F63-BAFA-1EDD1CF585D7}" destId="{DCE06775-2CB6-4334-9901-8EC0FB67A789}" srcOrd="0" destOrd="1" presId="urn:microsoft.com/office/officeart/2005/8/layout/vList6"/>
    <dgm:cxn modelId="{C2D640D3-3B5E-4806-83EE-BC870B0114D5}" srcId="{C412C2F3-0B32-4AAF-ABD8-C79DCE415B04}" destId="{C7F91DAA-F416-4E56-B559-E0ADE1F5041A}" srcOrd="0" destOrd="0" parTransId="{8E1A3C61-D9A2-46F6-8940-BBC92F5D5A16}" sibTransId="{B95FFC16-1772-40BE-80C1-C4813617DE3B}"/>
    <dgm:cxn modelId="{E322D64D-9F45-4495-AD38-FF5ED08744C8}" type="presOf" srcId="{9BF49640-EEDB-40DC-84CE-563216919686}" destId="{084EFCC1-6B62-427D-8542-2E9B47A8A262}" srcOrd="0" destOrd="0" presId="urn:microsoft.com/office/officeart/2005/8/layout/vList6"/>
    <dgm:cxn modelId="{B2828FC2-C9E3-46D6-8B5A-04205EE61C92}" srcId="{9BF49640-EEDB-40DC-84CE-563216919686}" destId="{30ED354A-E24B-4F66-A8A9-BDC200577D4D}" srcOrd="4" destOrd="0" parTransId="{0F074656-748F-44B8-B792-C8C98C25FC73}" sibTransId="{759B10EE-3061-4225-B23D-91F3583949E0}"/>
    <dgm:cxn modelId="{EF8454A9-DF29-4BC8-ACFD-DBF86DB8A8A2}" type="presOf" srcId="{C7F91DAA-F416-4E56-B559-E0ADE1F5041A}" destId="{DF4E642A-9E20-417E-BCDA-FC5407519BD2}" srcOrd="0" destOrd="0" presId="urn:microsoft.com/office/officeart/2005/8/layout/vList6"/>
    <dgm:cxn modelId="{7B52E06D-68F6-4B8C-B9E6-B3D964F46921}" srcId="{C7F91DAA-F416-4E56-B559-E0ADE1F5041A}" destId="{49AE4E1C-4BE0-43DB-BA04-074258876567}" srcOrd="2" destOrd="0" parTransId="{F5FB591F-82CF-4D82-B6AB-AD18D9C8CB90}" sibTransId="{825A7A56-D245-4417-9081-E443DAD738B9}"/>
    <dgm:cxn modelId="{CF36CB78-DD5E-4AF4-A8CD-0A25F9BF179D}" type="presOf" srcId="{75079AD9-0B10-4B8F-B323-1EA745EAFC11}" destId="{83E4E5E9-0217-4A72-920A-E835A9DACDF6}" srcOrd="0" destOrd="0" presId="urn:microsoft.com/office/officeart/2005/8/layout/vList6"/>
    <dgm:cxn modelId="{732E19B3-20F5-44BE-B208-EF5B3846E80C}" type="presOf" srcId="{3ABAB7EC-CD54-41C5-B932-E849FEC51F7A}" destId="{57888B92-E27D-4D18-8A52-7DB1660BC16B}" srcOrd="0" destOrd="1" presId="urn:microsoft.com/office/officeart/2005/8/layout/vList6"/>
    <dgm:cxn modelId="{0E27A645-4D1E-4BB9-A8AF-0CD05C16DA94}" type="presOf" srcId="{D68658C1-5C80-4C1E-A257-3E09A32C46F7}" destId="{57888B92-E27D-4D18-8A52-7DB1660BC16B}" srcOrd="0" destOrd="2" presId="urn:microsoft.com/office/officeart/2005/8/layout/vList6"/>
    <dgm:cxn modelId="{33347B8E-79A0-4544-8231-7B800755A83D}" type="presOf" srcId="{3A315A5E-9CFA-4462-9B89-7A33DFA7A1E5}" destId="{5BEC1BD6-58B5-4D16-BBFB-C9388633820F}" srcOrd="0" destOrd="2" presId="urn:microsoft.com/office/officeart/2005/8/layout/vList6"/>
    <dgm:cxn modelId="{29647118-8A79-4D30-B9AD-7C9994CFB32C}" type="presOf" srcId="{49AE4E1C-4BE0-43DB-BA04-074258876567}" destId="{DCE06775-2CB6-4334-9901-8EC0FB67A789}" srcOrd="0" destOrd="2" presId="urn:microsoft.com/office/officeart/2005/8/layout/vList6"/>
    <dgm:cxn modelId="{41EAD286-A976-4BB8-8B12-0E0DF804C812}" type="presParOf" srcId="{ADA6FF81-FEA0-4FEC-9C0F-A8DDC48FC9C1}" destId="{8818AE59-3405-4271-A52A-1F6F0FF6BB29}" srcOrd="0" destOrd="0" presId="urn:microsoft.com/office/officeart/2005/8/layout/vList6"/>
    <dgm:cxn modelId="{595A9B56-53F0-47A9-B88F-41D01F2F4DD1}" type="presParOf" srcId="{8818AE59-3405-4271-A52A-1F6F0FF6BB29}" destId="{DF4E642A-9E20-417E-BCDA-FC5407519BD2}" srcOrd="0" destOrd="0" presId="urn:microsoft.com/office/officeart/2005/8/layout/vList6"/>
    <dgm:cxn modelId="{64E2326A-3B2C-48EB-AE57-F7209A348F03}" type="presParOf" srcId="{8818AE59-3405-4271-A52A-1F6F0FF6BB29}" destId="{DCE06775-2CB6-4334-9901-8EC0FB67A789}" srcOrd="1" destOrd="0" presId="urn:microsoft.com/office/officeart/2005/8/layout/vList6"/>
    <dgm:cxn modelId="{289D0797-739B-4557-A591-4C7D8DCD601A}" type="presParOf" srcId="{ADA6FF81-FEA0-4FEC-9C0F-A8DDC48FC9C1}" destId="{330E1CAF-CF2B-43F3-B0CE-6BB0A2ED6038}" srcOrd="1" destOrd="0" presId="urn:microsoft.com/office/officeart/2005/8/layout/vList6"/>
    <dgm:cxn modelId="{5744B06A-7119-4607-9B51-8A237B8319E2}" type="presParOf" srcId="{ADA6FF81-FEA0-4FEC-9C0F-A8DDC48FC9C1}" destId="{61C8F680-9CB8-4955-BDD6-A5641461DD73}" srcOrd="2" destOrd="0" presId="urn:microsoft.com/office/officeart/2005/8/layout/vList6"/>
    <dgm:cxn modelId="{7FA76418-8B86-4AE6-9873-4E565010F438}" type="presParOf" srcId="{61C8F680-9CB8-4955-BDD6-A5641461DD73}" destId="{084EFCC1-6B62-427D-8542-2E9B47A8A262}" srcOrd="0" destOrd="0" presId="urn:microsoft.com/office/officeart/2005/8/layout/vList6"/>
    <dgm:cxn modelId="{52FEFAC1-FCA1-4B02-B8FA-398ADF610188}" type="presParOf" srcId="{61C8F680-9CB8-4955-BDD6-A5641461DD73}" destId="{57888B92-E27D-4D18-8A52-7DB1660BC16B}" srcOrd="1" destOrd="0" presId="urn:microsoft.com/office/officeart/2005/8/layout/vList6"/>
    <dgm:cxn modelId="{39034C15-C4BF-48FD-93DD-AD1CA07A7698}" type="presParOf" srcId="{ADA6FF81-FEA0-4FEC-9C0F-A8DDC48FC9C1}" destId="{1FE36A95-EAC3-4B68-B536-FC93C72C6A57}" srcOrd="3" destOrd="0" presId="urn:microsoft.com/office/officeart/2005/8/layout/vList6"/>
    <dgm:cxn modelId="{34FAC945-2CFA-4289-BC07-DC4842A6C701}" type="presParOf" srcId="{ADA6FF81-FEA0-4FEC-9C0F-A8DDC48FC9C1}" destId="{47263D5D-AD86-41E7-B7B2-33E69C6D87DE}" srcOrd="4" destOrd="0" presId="urn:microsoft.com/office/officeart/2005/8/layout/vList6"/>
    <dgm:cxn modelId="{42252F48-41D8-4057-923A-A88922BC571F}" type="presParOf" srcId="{47263D5D-AD86-41E7-B7B2-33E69C6D87DE}" destId="{83E4E5E9-0217-4A72-920A-E835A9DACDF6}" srcOrd="0" destOrd="0" presId="urn:microsoft.com/office/officeart/2005/8/layout/vList6"/>
    <dgm:cxn modelId="{812AC62D-2336-4CDE-8211-3296AABC315F}" type="presParOf" srcId="{47263D5D-AD86-41E7-B7B2-33E69C6D87DE}" destId="{5BEC1BD6-58B5-4D16-BBFB-C9388633820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06775-2CB6-4334-9901-8EC0FB67A789}">
      <dsp:nvSpPr>
        <dsp:cNvPr id="0" name=""/>
        <dsp:cNvSpPr/>
      </dsp:nvSpPr>
      <dsp:spPr>
        <a:xfrm>
          <a:off x="3657599" y="0"/>
          <a:ext cx="5486400" cy="159767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latin typeface="Helios-Regular"/>
            </a:rPr>
            <a:t>Пропаганда семейных ценностей, положительного опыта семейного воспитания детей; формирование ценности ответственного родительства и повышение семейного статуса.</a:t>
          </a:r>
          <a:endParaRPr lang="ru-RU" sz="1400" kern="1200" dirty="0"/>
        </a:p>
        <a:p>
          <a:pPr marL="114300" lvl="1" indent="-114300" algn="l" defTabSz="622300">
            <a:lnSpc>
              <a:spcPct val="90000"/>
            </a:lnSpc>
            <a:spcBef>
              <a:spcPct val="0"/>
            </a:spcBef>
            <a:spcAft>
              <a:spcPct val="15000"/>
            </a:spcAft>
            <a:buChar char="••"/>
          </a:pPr>
          <a:r>
            <a:rPr lang="ru-RU" sz="1400" kern="1200" dirty="0" smtClean="0"/>
            <a:t>Правовое  и психологическое просвещение родителей.</a:t>
          </a:r>
          <a:endParaRPr lang="ru-RU" sz="1400" kern="1200" dirty="0"/>
        </a:p>
        <a:p>
          <a:pPr marL="114300" lvl="1" indent="-114300" algn="l" defTabSz="622300">
            <a:lnSpc>
              <a:spcPct val="90000"/>
            </a:lnSpc>
            <a:spcBef>
              <a:spcPct val="0"/>
            </a:spcBef>
            <a:spcAft>
              <a:spcPct val="15000"/>
            </a:spcAft>
            <a:buChar char="••"/>
          </a:pPr>
          <a:r>
            <a:rPr lang="ru-RU" sz="1400" kern="1200" dirty="0" smtClean="0">
              <a:latin typeface="Helios-Regular"/>
            </a:rPr>
            <a:t>Привлечение внимания широкой общественности к недопустимости применения жестокости в отношении детей.</a:t>
          </a:r>
          <a:endParaRPr lang="ru-RU" sz="1400" kern="1200" dirty="0"/>
        </a:p>
      </dsp:txBody>
      <dsp:txXfrm>
        <a:off x="3657599" y="199710"/>
        <a:ext cx="4887271" cy="1198257"/>
      </dsp:txXfrm>
    </dsp:sp>
    <dsp:sp modelId="{DF4E642A-9E20-417E-BCDA-FC5407519BD2}">
      <dsp:nvSpPr>
        <dsp:cNvPr id="0" name=""/>
        <dsp:cNvSpPr/>
      </dsp:nvSpPr>
      <dsp:spPr>
        <a:xfrm>
          <a:off x="0" y="0"/>
          <a:ext cx="3657600" cy="15976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smtClean="0">
              <a:solidFill>
                <a:srgbClr val="FF0000"/>
              </a:solidFill>
            </a:rPr>
            <a:t>Организация первичной профилактической работы</a:t>
          </a:r>
          <a:endParaRPr lang="ru-RU" sz="2500" kern="1200" dirty="0">
            <a:solidFill>
              <a:srgbClr val="FF0000"/>
            </a:solidFill>
          </a:endParaRPr>
        </a:p>
      </dsp:txBody>
      <dsp:txXfrm>
        <a:off x="77992" y="77992"/>
        <a:ext cx="3501616" cy="1441693"/>
      </dsp:txXfrm>
    </dsp:sp>
    <dsp:sp modelId="{57888B92-E27D-4D18-8A52-7DB1660BC16B}">
      <dsp:nvSpPr>
        <dsp:cNvPr id="0" name=""/>
        <dsp:cNvSpPr/>
      </dsp:nvSpPr>
      <dsp:spPr>
        <a:xfrm>
          <a:off x="3641616" y="1775195"/>
          <a:ext cx="5486400" cy="1597677"/>
        </a:xfrm>
        <a:prstGeom prst="rightArrow">
          <a:avLst>
            <a:gd name="adj1" fmla="val 75000"/>
            <a:gd name="adj2" fmla="val 50000"/>
          </a:avLst>
        </a:prstGeom>
        <a:solidFill>
          <a:schemeClr val="accent4">
            <a:tint val="40000"/>
            <a:alpha val="90000"/>
            <a:hueOff val="-4352041"/>
            <a:satOff val="28525"/>
            <a:lumOff val="1219"/>
            <a:alphaOff val="0"/>
          </a:schemeClr>
        </a:solidFill>
        <a:ln w="25400" cap="flat" cmpd="sng" algn="ctr">
          <a:solidFill>
            <a:schemeClr val="accent4">
              <a:tint val="40000"/>
              <a:alpha val="90000"/>
              <a:hueOff val="-4352041"/>
              <a:satOff val="28525"/>
              <a:lumOff val="12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Ежедневный контроль обучающихся (посещаемость, успеваемость, внешний вид и др.).</a:t>
          </a:r>
          <a:endParaRPr lang="ru-RU" sz="1400" kern="1200" dirty="0"/>
        </a:p>
        <a:p>
          <a:pPr marL="114300" lvl="1" indent="-114300" algn="l" defTabSz="622300">
            <a:lnSpc>
              <a:spcPct val="90000"/>
            </a:lnSpc>
            <a:spcBef>
              <a:spcPct val="0"/>
            </a:spcBef>
            <a:spcAft>
              <a:spcPct val="15000"/>
            </a:spcAft>
            <a:buChar char="••"/>
          </a:pPr>
          <a:r>
            <a:rPr lang="ru-RU" sz="1400" kern="1200" dirty="0" smtClean="0"/>
            <a:t>Изучение детско-родительских отношений в семьях обучающихся.</a:t>
          </a:r>
          <a:endParaRPr lang="ru-RU" sz="1400" kern="1200" dirty="0"/>
        </a:p>
        <a:p>
          <a:pPr marL="114300" lvl="1" indent="-114300" algn="l" defTabSz="622300">
            <a:lnSpc>
              <a:spcPct val="90000"/>
            </a:lnSpc>
            <a:spcBef>
              <a:spcPct val="0"/>
            </a:spcBef>
            <a:spcAft>
              <a:spcPct val="15000"/>
            </a:spcAft>
            <a:buChar char="••"/>
          </a:pPr>
          <a:r>
            <a:rPr lang="ru-RU" sz="1400" kern="1200" dirty="0" smtClean="0"/>
            <a:t>Составление социального паспорта класса.</a:t>
          </a:r>
          <a:endParaRPr lang="ru-RU" sz="1400" kern="1200" dirty="0"/>
        </a:p>
        <a:p>
          <a:pPr marL="114300" lvl="1" indent="-114300" algn="l" defTabSz="622300">
            <a:lnSpc>
              <a:spcPct val="90000"/>
            </a:lnSpc>
            <a:spcBef>
              <a:spcPct val="0"/>
            </a:spcBef>
            <a:spcAft>
              <a:spcPct val="15000"/>
            </a:spcAft>
            <a:buChar char="••"/>
          </a:pPr>
          <a:r>
            <a:rPr lang="ru-RU" sz="1400" kern="1200" dirty="0" smtClean="0"/>
            <a:t>Различные виды анкетирования, опроса обучающихся, родителей.</a:t>
          </a:r>
          <a:endParaRPr lang="ru-RU" sz="1400" kern="1200" dirty="0"/>
        </a:p>
        <a:p>
          <a:pPr marL="114300" lvl="1" indent="-114300" algn="l" defTabSz="622300">
            <a:lnSpc>
              <a:spcPct val="90000"/>
            </a:lnSpc>
            <a:spcBef>
              <a:spcPct val="0"/>
            </a:spcBef>
            <a:spcAft>
              <a:spcPct val="15000"/>
            </a:spcAft>
            <a:buChar char="••"/>
          </a:pPr>
          <a:r>
            <a:rPr lang="ru-RU" sz="1400" kern="1200" dirty="0" smtClean="0"/>
            <a:t>Посещение семей, изучение социально-бытовых  условий.</a:t>
          </a:r>
          <a:endParaRPr lang="ru-RU" sz="1400" kern="1200" dirty="0"/>
        </a:p>
      </dsp:txBody>
      <dsp:txXfrm>
        <a:off x="3641616" y="1974905"/>
        <a:ext cx="4887271" cy="1198257"/>
      </dsp:txXfrm>
    </dsp:sp>
    <dsp:sp modelId="{084EFCC1-6B62-427D-8542-2E9B47A8A262}">
      <dsp:nvSpPr>
        <dsp:cNvPr id="0" name=""/>
        <dsp:cNvSpPr/>
      </dsp:nvSpPr>
      <dsp:spPr>
        <a:xfrm>
          <a:off x="0" y="1757445"/>
          <a:ext cx="3657600" cy="1597677"/>
        </a:xfrm>
        <a:prstGeom prst="roundRect">
          <a:avLst/>
        </a:prstGeom>
        <a:solidFill>
          <a:schemeClr val="accent4">
            <a:hueOff val="-4135930"/>
            <a:satOff val="23223"/>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smtClean="0">
              <a:solidFill>
                <a:srgbClr val="FF0000"/>
              </a:solidFill>
            </a:rPr>
            <a:t>Выявление семейного неблагополучия на ранней стадии</a:t>
          </a:r>
          <a:endParaRPr lang="ru-RU" sz="2500" kern="1200" dirty="0">
            <a:solidFill>
              <a:srgbClr val="FF0000"/>
            </a:solidFill>
          </a:endParaRPr>
        </a:p>
      </dsp:txBody>
      <dsp:txXfrm>
        <a:off x="77992" y="1835437"/>
        <a:ext cx="3501616" cy="1441693"/>
      </dsp:txXfrm>
    </dsp:sp>
    <dsp:sp modelId="{5BEC1BD6-58B5-4D16-BBFB-C9388633820F}">
      <dsp:nvSpPr>
        <dsp:cNvPr id="0" name=""/>
        <dsp:cNvSpPr/>
      </dsp:nvSpPr>
      <dsp:spPr>
        <a:xfrm>
          <a:off x="3657599" y="3514890"/>
          <a:ext cx="5486400" cy="1597677"/>
        </a:xfrm>
        <a:prstGeom prst="rightArrow">
          <a:avLst>
            <a:gd name="adj1" fmla="val 75000"/>
            <a:gd name="adj2" fmla="val 50000"/>
          </a:avLst>
        </a:prstGeom>
        <a:solidFill>
          <a:schemeClr val="accent4">
            <a:tint val="40000"/>
            <a:alpha val="90000"/>
            <a:hueOff val="-8704081"/>
            <a:satOff val="57049"/>
            <a:lumOff val="2439"/>
            <a:alphaOff val="0"/>
          </a:schemeClr>
        </a:solidFill>
        <a:ln w="25400" cap="flat" cmpd="sng" algn="ctr">
          <a:solidFill>
            <a:schemeClr val="accent4">
              <a:tint val="40000"/>
              <a:alpha val="90000"/>
              <a:hueOff val="-8704081"/>
              <a:satOff val="57049"/>
              <a:lumOff val="2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p>
        <a:p>
          <a:pPr marL="114300" lvl="1" indent="-114300" algn="l" defTabSz="622300">
            <a:lnSpc>
              <a:spcPct val="90000"/>
            </a:lnSpc>
            <a:spcBef>
              <a:spcPct val="0"/>
            </a:spcBef>
            <a:spcAft>
              <a:spcPct val="15000"/>
            </a:spcAft>
            <a:buChar char="••"/>
          </a:pPr>
          <a:endParaRPr lang="ru-RU" sz="1400" kern="1200" dirty="0"/>
        </a:p>
        <a:p>
          <a:pPr marL="114300" lvl="1" indent="-114300" algn="l" defTabSz="622300">
            <a:lnSpc>
              <a:spcPct val="90000"/>
            </a:lnSpc>
            <a:spcBef>
              <a:spcPct val="0"/>
            </a:spcBef>
            <a:spcAft>
              <a:spcPct val="15000"/>
            </a:spcAft>
            <a:buChar char="••"/>
          </a:pPr>
          <a:r>
            <a:rPr lang="ru-RU" sz="1400" kern="1200" dirty="0" smtClean="0"/>
            <a:t>Действие  по инструкции.</a:t>
          </a:r>
          <a:endParaRPr lang="ru-RU" sz="1400" kern="1200" dirty="0"/>
        </a:p>
      </dsp:txBody>
      <dsp:txXfrm>
        <a:off x="3657599" y="3714600"/>
        <a:ext cx="4887271" cy="1198257"/>
      </dsp:txXfrm>
    </dsp:sp>
    <dsp:sp modelId="{83E4E5E9-0217-4A72-920A-E835A9DACDF6}">
      <dsp:nvSpPr>
        <dsp:cNvPr id="0" name=""/>
        <dsp:cNvSpPr/>
      </dsp:nvSpPr>
      <dsp:spPr>
        <a:xfrm>
          <a:off x="0" y="3514890"/>
          <a:ext cx="3657600" cy="1597677"/>
        </a:xfrm>
        <a:prstGeom prst="roundRect">
          <a:avLst/>
        </a:prstGeom>
        <a:solidFill>
          <a:schemeClr val="accent4">
            <a:hueOff val="-8271860"/>
            <a:satOff val="46445"/>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smtClean="0">
              <a:solidFill>
                <a:srgbClr val="FF0000"/>
              </a:solidFill>
            </a:rPr>
            <a:t>Организация работы со случаями жестокого обращения</a:t>
          </a:r>
          <a:endParaRPr lang="ru-RU" sz="2500" kern="1200" dirty="0">
            <a:solidFill>
              <a:srgbClr val="FF0000"/>
            </a:solidFill>
          </a:endParaRPr>
        </a:p>
      </dsp:txBody>
      <dsp:txXfrm>
        <a:off x="77992" y="3592882"/>
        <a:ext cx="3501616" cy="14416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CF51400-272E-4E30-8340-98C45236B5E1}" type="datetimeFigureOut">
              <a:rPr lang="ru-RU"/>
              <a:pPr>
                <a:defRPr/>
              </a:pPr>
              <a:t>14.01.2021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140AF9-17C7-4793-A2CC-5D91BEB753C6}" type="slidenum">
              <a:rPr lang="ru-RU"/>
              <a:pPr>
                <a:defRPr/>
              </a:pPr>
              <a:t>‹#›</a:t>
            </a:fld>
            <a:endParaRPr lang="ru-RU"/>
          </a:p>
        </p:txBody>
      </p:sp>
    </p:spTree>
    <p:extLst>
      <p:ext uri="{BB962C8B-B14F-4D97-AF65-F5344CB8AC3E}">
        <p14:creationId xmlns:p14="http://schemas.microsoft.com/office/powerpoint/2010/main" val="903802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E9E4BBB6-DFC8-44D0-B0BA-A9D329395393}" type="datetime1">
              <a:rPr lang="ru-RU" smtClean="0"/>
              <a:pPr>
                <a:defRPr/>
              </a:pPr>
              <a:t>14.01.2021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2E95FD1-5715-480F-B841-EB7F674659D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2F272F4-F29E-48CF-AC9D-DB096519E4D4}" type="datetime1">
              <a:rPr lang="ru-RU" smtClean="0"/>
              <a:pPr>
                <a:defRPr/>
              </a:pPr>
              <a:t>14.01.2021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56CC3E2-210E-46EF-B0C7-08835A4F71E5}"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BC09883-B694-46E6-B0A1-F56FA9FBD253}" type="datetime1">
              <a:rPr lang="ru-RU" smtClean="0"/>
              <a:pPr>
                <a:defRPr/>
              </a:pPr>
              <a:t>14.01.2021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4469B0C-06AF-4638-A16D-3770C95DBD21}"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70ADB54-4A2C-49A8-B9EA-B486BA2DC043}"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pPr>
              <a:defRPr/>
            </a:pPr>
            <a:fld id="{9908BFAA-E1CE-4ACE-89C9-C126D921EBB4}" type="datetime1">
              <a:rPr lang="ru-RU" smtClean="0"/>
              <a:pPr>
                <a:defRPr/>
              </a:pPr>
              <a:t>14.01.2021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1FA0BDE-15CD-4C4E-A6EB-C022F26D79FB}"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97372F55-6E6A-43CD-83ED-C6202AB337E0}" type="datetime1">
              <a:rPr lang="ru-RU" smtClean="0"/>
              <a:pPr>
                <a:defRPr/>
              </a:pPr>
              <a:t>14.01.2021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AF7A45C-CD69-4C4C-90BA-B765CFA1EF12}"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3D40DA32-99FC-4BE5-BF02-DAC5C64D346B}" type="datetime1">
              <a:rPr lang="ru-RU" smtClean="0"/>
              <a:pPr>
                <a:defRPr/>
              </a:pPr>
              <a:t>14.01.2021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FF058E30-56C3-48AA-9EC8-E0A3703D3E7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52BF207B-E6C1-4AB6-A1C7-AED919667A56}" type="datetime1">
              <a:rPr lang="ru-RU" smtClean="0"/>
              <a:pPr>
                <a:defRPr/>
              </a:pPr>
              <a:t>14.01.2021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77F3FA5-83D5-41FE-B595-0030A7ACEAC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F5A066-4670-41E9-A261-0566CCBFB796}" type="datetime1">
              <a:rPr lang="ru-RU" smtClean="0"/>
              <a:pPr>
                <a:defRPr/>
              </a:pPr>
              <a:t>14.01.2021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5B8C40E-B827-430D-98FA-7ECEDA18195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pPr>
              <a:defRPr/>
            </a:pPr>
            <a:fld id="{6F271941-0929-4FEE-886E-B62C728300D2}" type="datetime1">
              <a:rPr lang="ru-RU" smtClean="0"/>
              <a:pPr>
                <a:defRPr/>
              </a:pPr>
              <a:t>14.01.2021</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DA7F5F3C-44E6-443A-9424-32AB333360FC}"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AE6ED45-AA3B-4A74-880A-0EEF74738FAC}" type="datetime1">
              <a:rPr lang="ru-RU" smtClean="0"/>
              <a:pPr>
                <a:defRPr/>
              </a:pPr>
              <a:t>14.01.2021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C01243F-3D2B-46E0-8C4A-44D43FD10D88}"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C7BA67E5-3453-427A-98EA-1F59E7407318}" type="datetime1">
              <a:rPr lang="ru-RU" smtClean="0"/>
              <a:pPr>
                <a:defRPr/>
              </a:pPr>
              <a:t>14.01.2021</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CF333563-CFCB-46DD-AC4A-F63B819AAFBA}"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92696"/>
            <a:ext cx="7772400" cy="3240359"/>
          </a:xfrm>
        </p:spPr>
        <p:txBody>
          <a:bodyPr>
            <a:normAutofit/>
          </a:bodyPr>
          <a:lstStyle/>
          <a:p>
            <a:pPr algn="ctr"/>
            <a:r>
              <a:rPr lang="ru-RU" b="1" i="1" dirty="0" smtClean="0">
                <a:solidFill>
                  <a:srgbClr val="0070C0"/>
                </a:solidFill>
              </a:rPr>
              <a:t>Организация работы МБОУ </a:t>
            </a:r>
            <a:r>
              <a:rPr lang="ru-RU" b="1" i="1" dirty="0">
                <a:solidFill>
                  <a:srgbClr val="0070C0"/>
                </a:solidFill>
              </a:rPr>
              <a:t> </a:t>
            </a:r>
            <a:r>
              <a:rPr lang="ru-RU" b="1" i="1" dirty="0" smtClean="0">
                <a:solidFill>
                  <a:srgbClr val="0070C0"/>
                </a:solidFill>
              </a:rPr>
              <a:t>СОШ № 6</a:t>
            </a:r>
            <a:r>
              <a:rPr lang="ru-RU" b="1" i="1" dirty="0" smtClean="0">
                <a:solidFill>
                  <a:srgbClr val="0070C0"/>
                </a:solidFill>
              </a:rPr>
              <a:t> </a:t>
            </a:r>
            <a:r>
              <a:rPr lang="ru-RU" b="1" i="1" dirty="0" smtClean="0">
                <a:solidFill>
                  <a:srgbClr val="0070C0"/>
                </a:solidFill>
              </a:rPr>
              <a:t>по профилактике жестокого обращения с обучающимися</a:t>
            </a:r>
            <a:r>
              <a:rPr lang="ru-RU" b="1" dirty="0" smtClean="0">
                <a:solidFill>
                  <a:srgbClr val="0070C0"/>
                </a:solidFill>
              </a:rPr>
              <a:t>. </a:t>
            </a:r>
            <a:br>
              <a:rPr lang="ru-RU" b="1" dirty="0" smtClean="0">
                <a:solidFill>
                  <a:srgbClr val="0070C0"/>
                </a:solidFill>
              </a:rPr>
            </a:br>
            <a:r>
              <a:rPr lang="ru-RU" dirty="0" smtClean="0"/>
              <a:t/>
            </a:r>
            <a:br>
              <a:rPr lang="ru-RU" dirty="0" smtClean="0"/>
            </a:br>
            <a:r>
              <a:rPr lang="ru-RU" dirty="0" smtClean="0">
                <a:solidFill>
                  <a:schemeClr val="accent4">
                    <a:lumMod val="50000"/>
                  </a:schemeClr>
                </a:solidFill>
              </a:rPr>
              <a:t>            </a:t>
            </a:r>
            <a:endParaRPr lang="ru-RU" sz="1800" dirty="0">
              <a:solidFill>
                <a:srgbClr val="0070C0"/>
              </a:solidFill>
            </a:endParaRPr>
          </a:p>
        </p:txBody>
      </p:sp>
      <p:pic>
        <p:nvPicPr>
          <p:cNvPr id="3" name="Рисунок 2" descr="http://suetsk.3dn.ru/molodoi/29_.jpg"/>
          <p:cNvPicPr/>
          <p:nvPr/>
        </p:nvPicPr>
        <p:blipFill rotWithShape="1">
          <a:blip r:embed="rId2">
            <a:extLst>
              <a:ext uri="{28A0092B-C50C-407E-A947-70E740481C1C}">
                <a14:useLocalDpi xmlns:a14="http://schemas.microsoft.com/office/drawing/2010/main" val="0"/>
              </a:ext>
            </a:extLst>
          </a:blip>
          <a:srcRect b="11103"/>
          <a:stretch/>
        </p:blipFill>
        <p:spPr bwMode="auto">
          <a:xfrm>
            <a:off x="431273" y="3645024"/>
            <a:ext cx="8352928" cy="2910733"/>
          </a:xfrm>
          <a:prstGeom prst="rect">
            <a:avLst/>
          </a:prstGeom>
          <a:noFill/>
          <a:ln>
            <a:noFill/>
          </a:ln>
        </p:spPr>
      </p:pic>
    </p:spTree>
    <p:extLst>
      <p:ext uri="{BB962C8B-B14F-4D97-AF65-F5344CB8AC3E}">
        <p14:creationId xmlns:p14="http://schemas.microsoft.com/office/powerpoint/2010/main" val="507346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03848" y="332656"/>
            <a:ext cx="5482952" cy="5793507"/>
          </a:xfrm>
        </p:spPr>
        <p:txBody>
          <a:bodyPr>
            <a:normAutofit/>
          </a:bodyPr>
          <a:lstStyle/>
          <a:p>
            <a:pPr marL="0" indent="0" algn="ctr">
              <a:lnSpc>
                <a:spcPct val="115000"/>
              </a:lnSpc>
              <a:spcAft>
                <a:spcPts val="0"/>
              </a:spcAft>
              <a:buNone/>
            </a:pPr>
            <a:r>
              <a:rPr lang="ru-RU" sz="3200" dirty="0" smtClean="0">
                <a:solidFill>
                  <a:srgbClr val="FF0000"/>
                </a:solidFill>
                <a:latin typeface="Times New Roman"/>
                <a:ea typeface="Calibri"/>
                <a:cs typeface="Times New Roman"/>
              </a:rPr>
              <a:t>В </a:t>
            </a:r>
            <a:r>
              <a:rPr lang="ru-RU" sz="3200" dirty="0">
                <a:solidFill>
                  <a:srgbClr val="FF0000"/>
                </a:solidFill>
                <a:latin typeface="Times New Roman"/>
                <a:ea typeface="Calibri"/>
                <a:cs typeface="Times New Roman"/>
              </a:rPr>
              <a:t>генезисе психологической культуры </a:t>
            </a:r>
            <a:r>
              <a:rPr lang="ru-RU" sz="3200" dirty="0" smtClean="0">
                <a:solidFill>
                  <a:srgbClr val="FF0000"/>
                </a:solidFill>
                <a:latin typeface="Times New Roman"/>
                <a:ea typeface="Calibri"/>
                <a:cs typeface="Times New Roman"/>
              </a:rPr>
              <a:t>выделяется</a:t>
            </a:r>
            <a:r>
              <a:rPr lang="ru-RU" sz="3200" dirty="0" smtClean="0">
                <a:solidFill>
                  <a:srgbClr val="FF0000"/>
                </a:solidFill>
                <a:latin typeface="Calibri"/>
                <a:ea typeface="Calibri"/>
                <a:cs typeface="Times New Roman"/>
              </a:rPr>
              <a:t> </a:t>
            </a:r>
            <a:r>
              <a:rPr lang="ru-RU" sz="3200" dirty="0" smtClean="0">
                <a:solidFill>
                  <a:srgbClr val="FF0000"/>
                </a:solidFill>
                <a:latin typeface="Times New Roman"/>
                <a:ea typeface="Calibri"/>
                <a:cs typeface="Times New Roman"/>
              </a:rPr>
              <a:t>три </a:t>
            </a:r>
            <a:r>
              <a:rPr lang="ru-RU" sz="3200" dirty="0">
                <a:solidFill>
                  <a:srgbClr val="FF0000"/>
                </a:solidFill>
                <a:latin typeface="Times New Roman"/>
                <a:ea typeface="Calibri"/>
                <a:cs typeface="Times New Roman"/>
              </a:rPr>
              <a:t>основных уровня</a:t>
            </a:r>
            <a:r>
              <a:rPr lang="ru-RU" sz="3200" dirty="0" smtClean="0">
                <a:solidFill>
                  <a:srgbClr val="FF0000"/>
                </a:solidFill>
                <a:latin typeface="Times New Roman"/>
                <a:ea typeface="Calibri"/>
                <a:cs typeface="Times New Roman"/>
              </a:rPr>
              <a:t>:</a:t>
            </a:r>
          </a:p>
          <a:p>
            <a:pPr algn="just">
              <a:lnSpc>
                <a:spcPct val="115000"/>
              </a:lnSpc>
            </a:pPr>
            <a:r>
              <a:rPr lang="ru-RU" i="1" dirty="0" smtClean="0">
                <a:latin typeface="Times New Roman"/>
                <a:ea typeface="Calibri"/>
                <a:cs typeface="Times New Roman"/>
              </a:rPr>
              <a:t> </a:t>
            </a:r>
            <a:r>
              <a:rPr lang="ru-RU" sz="1800" dirty="0" smtClean="0">
                <a:solidFill>
                  <a:srgbClr val="002060"/>
                </a:solidFill>
                <a:latin typeface="Times New Roman"/>
                <a:ea typeface="Calibri"/>
                <a:cs typeface="Times New Roman"/>
              </a:rPr>
              <a:t>- психологическая </a:t>
            </a:r>
            <a:r>
              <a:rPr lang="ru-RU" sz="1800" dirty="0">
                <a:solidFill>
                  <a:srgbClr val="002060"/>
                </a:solidFill>
                <a:latin typeface="Times New Roman"/>
                <a:ea typeface="Calibri"/>
                <a:cs typeface="Times New Roman"/>
              </a:rPr>
              <a:t>грамотность (</a:t>
            </a:r>
            <a:r>
              <a:rPr lang="ru-RU" sz="1800" dirty="0" smtClean="0">
                <a:solidFill>
                  <a:srgbClr val="002060"/>
                </a:solidFill>
                <a:latin typeface="Times New Roman"/>
                <a:ea typeface="Calibri"/>
                <a:cs typeface="Times New Roman"/>
              </a:rPr>
              <a:t>определённый</a:t>
            </a:r>
            <a:r>
              <a:rPr lang="ru-RU" sz="1800" dirty="0" smtClean="0">
                <a:solidFill>
                  <a:srgbClr val="002060"/>
                </a:solidFill>
                <a:latin typeface="Calibri"/>
                <a:ea typeface="Calibri"/>
                <a:cs typeface="Times New Roman"/>
              </a:rPr>
              <a:t> </a:t>
            </a:r>
            <a:r>
              <a:rPr lang="ru-RU" sz="1800" dirty="0" smtClean="0">
                <a:solidFill>
                  <a:srgbClr val="002060"/>
                </a:solidFill>
                <a:latin typeface="Times New Roman"/>
                <a:ea typeface="Calibri"/>
                <a:cs typeface="Times New Roman"/>
              </a:rPr>
              <a:t>минимум </a:t>
            </a:r>
            <a:r>
              <a:rPr lang="ru-RU" sz="1800" dirty="0">
                <a:solidFill>
                  <a:srgbClr val="002060"/>
                </a:solidFill>
                <a:latin typeface="Times New Roman"/>
                <a:ea typeface="Calibri"/>
                <a:cs typeface="Times New Roman"/>
              </a:rPr>
              <a:t>психологических знаний и умений, обеспечивающий </a:t>
            </a:r>
            <a:r>
              <a:rPr lang="ru-RU" sz="1800" dirty="0" smtClean="0">
                <a:solidFill>
                  <a:srgbClr val="002060"/>
                </a:solidFill>
                <a:latin typeface="Times New Roman"/>
                <a:ea typeface="Calibri"/>
                <a:cs typeface="Times New Roman"/>
              </a:rPr>
              <a:t>адекватное </a:t>
            </a:r>
            <a:r>
              <a:rPr lang="ru-RU" sz="1800" dirty="0">
                <a:solidFill>
                  <a:srgbClr val="002060"/>
                </a:solidFill>
                <a:latin typeface="Times New Roman"/>
                <a:ea typeface="Calibri"/>
                <a:cs typeface="Times New Roman"/>
              </a:rPr>
              <a:t>поведение и социальное взаимодействие</a:t>
            </a:r>
            <a:r>
              <a:rPr lang="ru-RU" sz="1800" dirty="0" smtClean="0">
                <a:solidFill>
                  <a:srgbClr val="002060"/>
                </a:solidFill>
                <a:latin typeface="Times New Roman"/>
                <a:ea typeface="Calibri"/>
                <a:cs typeface="Times New Roman"/>
              </a:rPr>
              <a:t>);</a:t>
            </a:r>
          </a:p>
          <a:p>
            <a:pPr algn="just">
              <a:lnSpc>
                <a:spcPct val="115000"/>
              </a:lnSpc>
            </a:pPr>
            <a:r>
              <a:rPr lang="ru-RU" sz="1800" dirty="0" smtClean="0">
                <a:solidFill>
                  <a:srgbClr val="002060"/>
                </a:solidFill>
                <a:latin typeface="Times New Roman"/>
                <a:ea typeface="Calibri"/>
                <a:cs typeface="Times New Roman"/>
              </a:rPr>
              <a:t> - психологическая компетентность </a:t>
            </a:r>
            <a:r>
              <a:rPr lang="ru-RU" sz="1800" dirty="0">
                <a:solidFill>
                  <a:srgbClr val="002060"/>
                </a:solidFill>
                <a:latin typeface="Times New Roman"/>
                <a:ea typeface="Calibri"/>
                <a:cs typeface="Times New Roman"/>
              </a:rPr>
              <a:t>(обусловливающая эффективность поведения, </a:t>
            </a:r>
            <a:r>
              <a:rPr lang="ru-RU" sz="1800" dirty="0" smtClean="0">
                <a:solidFill>
                  <a:srgbClr val="002060"/>
                </a:solidFill>
                <a:latin typeface="Times New Roman"/>
                <a:ea typeface="Calibri"/>
                <a:cs typeface="Times New Roman"/>
              </a:rPr>
              <a:t>деятельности, социального </a:t>
            </a:r>
            <a:r>
              <a:rPr lang="ru-RU" sz="1800" dirty="0">
                <a:solidFill>
                  <a:srgbClr val="002060"/>
                </a:solidFill>
                <a:latin typeface="Times New Roman"/>
                <a:ea typeface="Calibri"/>
                <a:cs typeface="Times New Roman"/>
              </a:rPr>
              <a:t>взаимодействия</a:t>
            </a:r>
            <a:r>
              <a:rPr lang="ru-RU" sz="1800" dirty="0" smtClean="0">
                <a:solidFill>
                  <a:srgbClr val="002060"/>
                </a:solidFill>
                <a:latin typeface="Times New Roman"/>
                <a:ea typeface="Calibri"/>
                <a:cs typeface="Times New Roman"/>
              </a:rPr>
              <a:t>);</a:t>
            </a:r>
          </a:p>
          <a:p>
            <a:pPr algn="just">
              <a:lnSpc>
                <a:spcPct val="115000"/>
              </a:lnSpc>
            </a:pPr>
            <a:r>
              <a:rPr lang="ru-RU" sz="1800" dirty="0" smtClean="0">
                <a:solidFill>
                  <a:srgbClr val="002060"/>
                </a:solidFill>
                <a:latin typeface="Times New Roman"/>
                <a:ea typeface="Calibri"/>
                <a:cs typeface="Times New Roman"/>
              </a:rPr>
              <a:t> - зрелая </a:t>
            </a:r>
            <a:r>
              <a:rPr lang="ru-RU" sz="1800" dirty="0">
                <a:solidFill>
                  <a:srgbClr val="002060"/>
                </a:solidFill>
                <a:latin typeface="Times New Roman"/>
                <a:ea typeface="Calibri"/>
                <a:cs typeface="Times New Roman"/>
              </a:rPr>
              <a:t>психологическая культура (</a:t>
            </a:r>
            <a:r>
              <a:rPr lang="ru-RU" sz="1800" dirty="0" smtClean="0">
                <a:solidFill>
                  <a:srgbClr val="002060"/>
                </a:solidFill>
                <a:latin typeface="Times New Roman"/>
                <a:ea typeface="Calibri"/>
                <a:cs typeface="Times New Roman"/>
              </a:rPr>
              <a:t>механизм </a:t>
            </a:r>
            <a:r>
              <a:rPr lang="ru-RU" sz="1800" dirty="0">
                <a:solidFill>
                  <a:srgbClr val="002060"/>
                </a:solidFill>
                <a:latin typeface="Times New Roman"/>
                <a:ea typeface="Calibri"/>
                <a:cs typeface="Times New Roman"/>
              </a:rPr>
              <a:t>личностной саморегуляции, обеспечивающий эффективное, </a:t>
            </a:r>
            <a:r>
              <a:rPr lang="ru-RU" sz="1800" dirty="0" smtClean="0">
                <a:solidFill>
                  <a:srgbClr val="002060"/>
                </a:solidFill>
                <a:latin typeface="Times New Roman"/>
                <a:ea typeface="Calibri"/>
                <a:cs typeface="Times New Roman"/>
              </a:rPr>
              <a:t>безопасное</a:t>
            </a:r>
            <a:r>
              <a:rPr lang="ru-RU" sz="1800" dirty="0">
                <a:solidFill>
                  <a:srgbClr val="002060"/>
                </a:solidFill>
                <a:latin typeface="Times New Roman"/>
                <a:ea typeface="Calibri"/>
                <a:cs typeface="Times New Roman"/>
              </a:rPr>
              <a:t>, гуманное взаимодействие с людьми).</a:t>
            </a:r>
            <a:endParaRPr lang="ru-RU" sz="1800" dirty="0">
              <a:solidFill>
                <a:srgbClr val="002060"/>
              </a:solidFill>
              <a:latin typeface="Calibri"/>
              <a:ea typeface="Calibri"/>
              <a:cs typeface="Times New Roman"/>
            </a:endParaRPr>
          </a:p>
          <a:p>
            <a:endParaRPr lang="ru-RU" dirty="0"/>
          </a:p>
        </p:txBody>
      </p:sp>
      <p:pic>
        <p:nvPicPr>
          <p:cNvPr id="4" name="Рисунок 3" descr="http://u8.s.progorodnn.ru/userfiles/picoriginal/img-20131123044711-778.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3096344" cy="5832648"/>
          </a:xfrm>
          <a:prstGeom prst="rect">
            <a:avLst/>
          </a:prstGeom>
          <a:noFill/>
          <a:ln>
            <a:noFill/>
          </a:ln>
        </p:spPr>
      </p:pic>
    </p:spTree>
    <p:extLst>
      <p:ext uri="{BB962C8B-B14F-4D97-AF65-F5344CB8AC3E}">
        <p14:creationId xmlns:p14="http://schemas.microsoft.com/office/powerpoint/2010/main" val="364023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093962"/>
            <a:ext cx="8280920" cy="2537670"/>
          </a:xfrm>
        </p:spPr>
        <p:txBody>
          <a:bodyPr>
            <a:noAutofit/>
          </a:bodyPr>
          <a:lstStyle/>
          <a:p>
            <a:pPr marL="0" indent="0" algn="ctr">
              <a:buNone/>
            </a:pPr>
            <a:r>
              <a:rPr lang="ru-RU" sz="2800" dirty="0">
                <a:solidFill>
                  <a:srgbClr val="002060"/>
                </a:solidFill>
                <a:latin typeface="Times New Roman"/>
                <a:ea typeface="Times New Roman"/>
              </a:rPr>
              <a:t>У</a:t>
            </a:r>
            <a:r>
              <a:rPr lang="ru-RU" sz="2800" dirty="0" smtClean="0">
                <a:solidFill>
                  <a:srgbClr val="002060"/>
                </a:solidFill>
                <a:latin typeface="Times New Roman"/>
                <a:ea typeface="Times New Roman"/>
              </a:rPr>
              <a:t>становлено что </a:t>
            </a:r>
            <a:r>
              <a:rPr lang="ru-RU" sz="2800" dirty="0">
                <a:solidFill>
                  <a:srgbClr val="002060"/>
                </a:solidFill>
                <a:latin typeface="Times New Roman"/>
                <a:ea typeface="Times New Roman"/>
              </a:rPr>
              <a:t>низкий уровень общей, правовой и психолого-педагогической культуры современных родителей в сочетании с социально-экономическими трудностями привел к росту случаев жестокого обращения с детьми в семье.</a:t>
            </a:r>
            <a:endParaRPr lang="ru-RU" sz="2800" dirty="0">
              <a:solidFill>
                <a:srgbClr val="002060"/>
              </a:solidFill>
              <a:effectLst/>
              <a:latin typeface="Times New Roman"/>
              <a:ea typeface="Times New Roman"/>
            </a:endParaRPr>
          </a:p>
        </p:txBody>
      </p:sp>
      <p:pic>
        <p:nvPicPr>
          <p:cNvPr id="4" name="Рисунок 3" descr="http://childhelpline.ru/wp-content/uploads/D3PhJh5wnQM.jpg"/>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787"/>
            <a:ext cx="5124450" cy="4067175"/>
          </a:xfrm>
          <a:prstGeom prst="rect">
            <a:avLst/>
          </a:prstGeom>
          <a:noFill/>
          <a:ln>
            <a:noFill/>
          </a:ln>
        </p:spPr>
      </p:pic>
      <p:pic>
        <p:nvPicPr>
          <p:cNvPr id="3074" name="Picture 2" descr="http://yt3.ggpht.com/-cVZeB3bgnm8/AAAAAAAAAAI/AAAAAAAAAAA/TjfdvfGxN9w/s900-c-k-no/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95" r="13440"/>
          <a:stretch/>
        </p:blipFill>
        <p:spPr bwMode="auto">
          <a:xfrm rot="453532">
            <a:off x="24554" y="3478034"/>
            <a:ext cx="937957" cy="291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9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116632"/>
            <a:ext cx="5040560" cy="6480720"/>
          </a:xfrm>
        </p:spPr>
        <p:txBody>
          <a:bodyPr>
            <a:normAutofit/>
          </a:bodyPr>
          <a:lstStyle/>
          <a:p>
            <a:r>
              <a:rPr lang="ru-RU" dirty="0" smtClean="0">
                <a:solidFill>
                  <a:srgbClr val="4D4D4D"/>
                </a:solidFill>
                <a:latin typeface="Times New Roman"/>
                <a:ea typeface="Times New Roman"/>
              </a:rPr>
              <a:t>		</a:t>
            </a:r>
            <a:r>
              <a:rPr lang="ru-RU" sz="2000" dirty="0" smtClean="0">
                <a:solidFill>
                  <a:srgbClr val="002060"/>
                </a:solidFill>
                <a:latin typeface="Times New Roman"/>
                <a:ea typeface="Times New Roman"/>
              </a:rPr>
              <a:t>Таким </a:t>
            </a:r>
            <a:r>
              <a:rPr lang="ru-RU" sz="2000" dirty="0">
                <a:solidFill>
                  <a:srgbClr val="002060"/>
                </a:solidFill>
                <a:latin typeface="Times New Roman"/>
                <a:ea typeface="Times New Roman"/>
              </a:rPr>
              <a:t>образом, не все родители, которые реально прибегают к психотравмирующим способам воспитания, ощущают себя некомпетентными, хотя на уровне сознания понимают, что такие методы воздействия могут «испортить ребенку жизнь».</a:t>
            </a:r>
          </a:p>
          <a:p>
            <a:r>
              <a:rPr lang="ru-RU" sz="2000" dirty="0" smtClean="0">
                <a:solidFill>
                  <a:srgbClr val="002060"/>
                </a:solidFill>
                <a:latin typeface="Times New Roman"/>
                <a:ea typeface="Times New Roman"/>
              </a:rPr>
              <a:t>		Таким </a:t>
            </a:r>
            <a:r>
              <a:rPr lang="ru-RU" sz="2000" dirty="0">
                <a:solidFill>
                  <a:srgbClr val="002060"/>
                </a:solidFill>
                <a:latin typeface="Times New Roman"/>
                <a:ea typeface="Times New Roman"/>
              </a:rPr>
              <a:t>образом, даже в обычной, нормальной российской семье, в которой ни один из родителей не является носителем патологических акцентуаций и социальная ситуация жизни не является критической, нарушение прав маленьких детей, унижение их достоинства распространенное явление. Типичной ситуацией, в которой возникают эти нарушения - некомпетентные воспитательные воздействия на детей.</a:t>
            </a:r>
          </a:p>
          <a:p>
            <a:endParaRPr lang="ru-RU" dirty="0"/>
          </a:p>
        </p:txBody>
      </p:sp>
      <p:pic>
        <p:nvPicPr>
          <p:cNvPr id="4" name="Рисунок 3" descr="http://rud.exdat.com/pars_docs/tw_refs/610/609629/609629_html_m64ee3bb.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3744416" cy="6120680"/>
          </a:xfrm>
          <a:prstGeom prst="rect">
            <a:avLst/>
          </a:prstGeom>
          <a:noFill/>
          <a:ln>
            <a:noFill/>
          </a:ln>
        </p:spPr>
      </p:pic>
    </p:spTree>
    <p:extLst>
      <p:ext uri="{BB962C8B-B14F-4D97-AF65-F5344CB8AC3E}">
        <p14:creationId xmlns:p14="http://schemas.microsoft.com/office/powerpoint/2010/main" val="1807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424936" cy="5865515"/>
          </a:xfrm>
        </p:spPr>
        <p:txBody>
          <a:bodyPr>
            <a:normAutofit fontScale="25000" lnSpcReduction="20000"/>
          </a:bodyPr>
          <a:lstStyle/>
          <a:p>
            <a:pPr marL="0" indent="0" algn="just">
              <a:lnSpc>
                <a:spcPct val="170000"/>
              </a:lnSpc>
              <a:spcAft>
                <a:spcPts val="0"/>
              </a:spcAft>
              <a:buNone/>
            </a:pPr>
            <a:r>
              <a:rPr lang="ru-RU" sz="6400" i="1" dirty="0">
                <a:latin typeface="Times New Roman"/>
                <a:ea typeface="Calibri"/>
                <a:cs typeface="Times New Roman"/>
              </a:rPr>
              <a:t>«</a:t>
            </a:r>
            <a:r>
              <a:rPr lang="ru-RU" sz="5600" i="1" dirty="0">
                <a:latin typeface="Times New Roman"/>
                <a:ea typeface="Calibri"/>
                <a:cs typeface="Times New Roman"/>
              </a:rPr>
              <a:t>Синдром родительского выгорания — это многомерный </a:t>
            </a:r>
            <a:r>
              <a:rPr lang="ru-RU" sz="5600" i="1" dirty="0" smtClean="0">
                <a:latin typeface="Times New Roman"/>
                <a:ea typeface="Calibri"/>
                <a:cs typeface="Times New Roman"/>
              </a:rPr>
              <a:t>конструкт,</a:t>
            </a:r>
            <a:r>
              <a:rPr lang="ru-RU" sz="5600" dirty="0" smtClean="0">
                <a:latin typeface="Calibri"/>
                <a:ea typeface="Calibri"/>
                <a:cs typeface="Times New Roman"/>
              </a:rPr>
              <a:t>  </a:t>
            </a:r>
            <a:r>
              <a:rPr lang="ru-RU" sz="5600" i="1" dirty="0" smtClean="0">
                <a:latin typeface="Times New Roman"/>
                <a:ea typeface="Calibri"/>
                <a:cs typeface="Times New Roman"/>
              </a:rPr>
              <a:t>включающий </a:t>
            </a:r>
            <a:r>
              <a:rPr lang="ru-RU" sz="5600" i="1" dirty="0">
                <a:latin typeface="Times New Roman"/>
                <a:ea typeface="Calibri"/>
                <a:cs typeface="Times New Roman"/>
              </a:rPr>
              <a:t>в себя набор негативных психологических переживаний </a:t>
            </a:r>
            <a:r>
              <a:rPr lang="ru-RU" sz="5600" i="1" dirty="0" smtClean="0">
                <a:latin typeface="Times New Roman"/>
                <a:ea typeface="Calibri"/>
                <a:cs typeface="Times New Roman"/>
              </a:rPr>
              <a:t>и</a:t>
            </a:r>
            <a:r>
              <a:rPr lang="ru-RU" sz="5600" dirty="0" smtClean="0">
                <a:latin typeface="Calibri"/>
                <a:ea typeface="Calibri"/>
                <a:cs typeface="Times New Roman"/>
              </a:rPr>
              <a:t> </a:t>
            </a:r>
            <a:r>
              <a:rPr lang="ru-RU" sz="5600" i="1" dirty="0" smtClean="0">
                <a:latin typeface="Times New Roman"/>
                <a:ea typeface="Calibri"/>
                <a:cs typeface="Times New Roman"/>
              </a:rPr>
              <a:t>дезадаптивного </a:t>
            </a:r>
            <a:r>
              <a:rPr lang="ru-RU" sz="5600" i="1" dirty="0">
                <a:latin typeface="Times New Roman"/>
                <a:ea typeface="Calibri"/>
                <a:cs typeface="Times New Roman"/>
              </a:rPr>
              <a:t>поведения матери и отца, связанных с </a:t>
            </a:r>
            <a:r>
              <a:rPr lang="ru-RU" sz="5600" i="1" dirty="0" smtClean="0">
                <a:latin typeface="Times New Roman"/>
                <a:ea typeface="Calibri"/>
                <a:cs typeface="Times New Roman"/>
              </a:rPr>
              <a:t>детско-родительским </a:t>
            </a:r>
            <a:r>
              <a:rPr lang="ru-RU" sz="5600" i="1" dirty="0">
                <a:latin typeface="Times New Roman"/>
                <a:ea typeface="Calibri"/>
                <a:cs typeface="Times New Roman"/>
              </a:rPr>
              <a:t>взаимодействием при выполнении родителями деятельности </a:t>
            </a:r>
            <a:r>
              <a:rPr lang="ru-RU" sz="5600" i="1" dirty="0" smtClean="0">
                <a:latin typeface="Times New Roman"/>
                <a:ea typeface="Calibri"/>
                <a:cs typeface="Times New Roman"/>
              </a:rPr>
              <a:t>по</a:t>
            </a:r>
            <a:r>
              <a:rPr lang="ru-RU" sz="5600" dirty="0" smtClean="0">
                <a:latin typeface="Calibri"/>
                <a:ea typeface="Calibri"/>
                <a:cs typeface="Times New Roman"/>
              </a:rPr>
              <a:t> </a:t>
            </a:r>
            <a:r>
              <a:rPr lang="ru-RU" sz="5600" i="1" dirty="0" smtClean="0">
                <a:latin typeface="Times New Roman"/>
                <a:ea typeface="Calibri"/>
                <a:cs typeface="Times New Roman"/>
              </a:rPr>
              <a:t>заботе </a:t>
            </a:r>
            <a:r>
              <a:rPr lang="ru-RU" sz="5600" i="1" dirty="0">
                <a:latin typeface="Times New Roman"/>
                <a:ea typeface="Calibri"/>
                <a:cs typeface="Times New Roman"/>
              </a:rPr>
              <a:t>о детях, их воспитанию и развитию» [3]. Так же как и </a:t>
            </a:r>
            <a:r>
              <a:rPr lang="ru-RU" sz="5600" i="1" dirty="0" smtClean="0">
                <a:latin typeface="Times New Roman"/>
                <a:ea typeface="Calibri"/>
                <a:cs typeface="Times New Roman"/>
              </a:rPr>
              <a:t>профессиональное</a:t>
            </a:r>
            <a:r>
              <a:rPr lang="ru-RU" sz="5600" i="1" dirty="0">
                <a:latin typeface="Times New Roman"/>
                <a:ea typeface="Calibri"/>
                <a:cs typeface="Times New Roman"/>
              </a:rPr>
              <a:t>, родительское выгорание представляет собой ответную </a:t>
            </a:r>
            <a:r>
              <a:rPr lang="ru-RU" sz="5600" i="1" dirty="0" smtClean="0">
                <a:latin typeface="Times New Roman"/>
                <a:ea typeface="Calibri"/>
                <a:cs typeface="Times New Roman"/>
              </a:rPr>
              <a:t>реакцию </a:t>
            </a:r>
            <a:r>
              <a:rPr lang="ru-RU" sz="5600" i="1" dirty="0">
                <a:latin typeface="Times New Roman"/>
                <a:ea typeface="Calibri"/>
                <a:cs typeface="Times New Roman"/>
              </a:rPr>
              <a:t>на продолжительные и хронические </a:t>
            </a:r>
            <a:r>
              <a:rPr lang="ru-RU" sz="5600" i="1" dirty="0" smtClean="0">
                <a:latin typeface="Times New Roman"/>
                <a:ea typeface="Calibri"/>
                <a:cs typeface="Times New Roman"/>
              </a:rPr>
              <a:t>стрессы.</a:t>
            </a:r>
            <a:r>
              <a:rPr lang="ru-RU" sz="5600" dirty="0" smtClean="0">
                <a:latin typeface="Calibri"/>
                <a:ea typeface="Calibri"/>
                <a:cs typeface="Times New Roman"/>
              </a:rPr>
              <a:t>  </a:t>
            </a:r>
            <a:r>
              <a:rPr lang="ru-RU" sz="5600" i="1" dirty="0" smtClean="0">
                <a:latin typeface="Times New Roman"/>
                <a:ea typeface="Calibri"/>
                <a:cs typeface="Times New Roman"/>
              </a:rPr>
              <a:t>Для </a:t>
            </a:r>
            <a:r>
              <a:rPr lang="ru-RU" sz="5600" i="1" dirty="0">
                <a:latin typeface="Times New Roman"/>
                <a:ea typeface="Calibri"/>
                <a:cs typeface="Times New Roman"/>
              </a:rPr>
              <a:t>матери или отца при сильной степени выгорания </a:t>
            </a:r>
            <a:r>
              <a:rPr lang="ru-RU" sz="5600" i="1" dirty="0" smtClean="0">
                <a:latin typeface="Times New Roman"/>
                <a:ea typeface="Calibri"/>
                <a:cs typeface="Times New Roman"/>
              </a:rPr>
              <a:t>характерны</a:t>
            </a:r>
            <a:r>
              <a:rPr lang="ru-RU" sz="5600" dirty="0" smtClean="0">
                <a:latin typeface="Calibri"/>
                <a:ea typeface="Calibri"/>
                <a:cs typeface="Times New Roman"/>
              </a:rPr>
              <a:t> </a:t>
            </a:r>
            <a:r>
              <a:rPr lang="ru-RU" sz="5600" i="1" dirty="0" smtClean="0">
                <a:latin typeface="Times New Roman"/>
                <a:ea typeface="Calibri"/>
                <a:cs typeface="Times New Roman"/>
              </a:rPr>
              <a:t>следующие </a:t>
            </a:r>
            <a:r>
              <a:rPr lang="ru-RU" sz="5600" i="1" dirty="0">
                <a:latin typeface="Times New Roman"/>
                <a:ea typeface="Calibri"/>
                <a:cs typeface="Times New Roman"/>
              </a:rPr>
              <a:t>особенности </a:t>
            </a:r>
            <a:r>
              <a:rPr lang="ru-RU" sz="5600" i="1" dirty="0" smtClean="0">
                <a:latin typeface="Times New Roman"/>
                <a:ea typeface="Calibri"/>
                <a:cs typeface="Times New Roman"/>
              </a:rPr>
              <a:t>:</a:t>
            </a:r>
            <a:endParaRPr lang="ru-RU" sz="5600" dirty="0">
              <a:latin typeface="Calibri"/>
              <a:ea typeface="Calibri"/>
              <a:cs typeface="Times New Roman"/>
            </a:endParaRPr>
          </a:p>
          <a:p>
            <a:pPr indent="-450215" algn="just">
              <a:lnSpc>
                <a:spcPct val="170000"/>
              </a:lnSpc>
              <a:spcAft>
                <a:spcPts val="0"/>
              </a:spcAft>
            </a:pPr>
            <a:r>
              <a:rPr lang="ru-RU" sz="5600" i="1" dirty="0">
                <a:latin typeface="Times New Roman"/>
                <a:ea typeface="Calibri"/>
                <a:cs typeface="Times New Roman"/>
              </a:rPr>
              <a:t>1. Малая резистентность к стрессовым нагрузкам, сниженная </a:t>
            </a:r>
            <a:r>
              <a:rPr lang="ru-RU" sz="5600" i="1" dirty="0" smtClean="0">
                <a:latin typeface="Times New Roman"/>
                <a:ea typeface="Calibri"/>
                <a:cs typeface="Times New Roman"/>
              </a:rPr>
              <a:t>витальность</a:t>
            </a:r>
            <a:r>
              <a:rPr lang="ru-RU" sz="5600" i="1" dirty="0">
                <a:latin typeface="Times New Roman"/>
                <a:ea typeface="Calibri"/>
                <a:cs typeface="Times New Roman"/>
              </a:rPr>
              <a:t>, склонность к депрессии, заботу о детях они </a:t>
            </a:r>
            <a:r>
              <a:rPr lang="ru-RU" sz="5600" i="1" dirty="0" smtClean="0">
                <a:latin typeface="Times New Roman"/>
                <a:ea typeface="Calibri"/>
                <a:cs typeface="Times New Roman"/>
              </a:rPr>
              <a:t>воспринимают</a:t>
            </a:r>
            <a:r>
              <a:rPr lang="ru-RU" sz="5600" dirty="0" smtClean="0">
                <a:latin typeface="Calibri"/>
                <a:ea typeface="Calibri"/>
                <a:cs typeface="Times New Roman"/>
              </a:rPr>
              <a:t>  </a:t>
            </a:r>
            <a:r>
              <a:rPr lang="ru-RU" sz="5600" i="1" dirty="0" smtClean="0">
                <a:latin typeface="Times New Roman"/>
                <a:ea typeface="Calibri"/>
                <a:cs typeface="Times New Roman"/>
              </a:rPr>
              <a:t>как </a:t>
            </a:r>
            <a:r>
              <a:rPr lang="ru-RU" sz="5600" i="1" dirty="0">
                <a:latin typeface="Times New Roman"/>
                <a:ea typeface="Calibri"/>
                <a:cs typeface="Times New Roman"/>
              </a:rPr>
              <a:t>эмоционально тяжелую.</a:t>
            </a:r>
            <a:endParaRPr lang="ru-RU" sz="5600" dirty="0">
              <a:latin typeface="Calibri"/>
              <a:ea typeface="Calibri"/>
              <a:cs typeface="Times New Roman"/>
            </a:endParaRPr>
          </a:p>
          <a:p>
            <a:pPr indent="-450215" algn="just">
              <a:lnSpc>
                <a:spcPct val="170000"/>
              </a:lnSpc>
              <a:spcAft>
                <a:spcPts val="0"/>
              </a:spcAft>
            </a:pPr>
            <a:r>
              <a:rPr lang="ru-RU" sz="5600" i="1" dirty="0">
                <a:latin typeface="Times New Roman"/>
                <a:ea typeface="Calibri"/>
                <a:cs typeface="Times New Roman"/>
              </a:rPr>
              <a:t>2. Эмоции по отношению к ребенку выхолощены и </a:t>
            </a:r>
            <a:r>
              <a:rPr lang="ru-RU" sz="5600" i="1" dirty="0" smtClean="0">
                <a:latin typeface="Times New Roman"/>
                <a:ea typeface="Calibri"/>
                <a:cs typeface="Times New Roman"/>
              </a:rPr>
              <a:t>двойственны, преобладают </a:t>
            </a:r>
            <a:r>
              <a:rPr lang="ru-RU" sz="5600" i="1" dirty="0">
                <a:latin typeface="Times New Roman"/>
                <a:ea typeface="Calibri"/>
                <a:cs typeface="Times New Roman"/>
              </a:rPr>
              <a:t>радость и гнев/раздражение. Высокая степень </a:t>
            </a:r>
            <a:r>
              <a:rPr lang="ru-RU" sz="5600" i="1" dirty="0" smtClean="0">
                <a:latin typeface="Times New Roman"/>
                <a:ea typeface="Calibri"/>
                <a:cs typeface="Times New Roman"/>
              </a:rPr>
              <a:t>враждебнсти </a:t>
            </a:r>
            <a:r>
              <a:rPr lang="ru-RU" sz="5600" i="1" dirty="0">
                <a:latin typeface="Times New Roman"/>
                <a:ea typeface="Calibri"/>
                <a:cs typeface="Times New Roman"/>
              </a:rPr>
              <a:t>не проявляется в открытом поведении, а приводит к </a:t>
            </a:r>
            <a:r>
              <a:rPr lang="ru-RU" sz="5600" i="1" dirty="0" smtClean="0">
                <a:latin typeface="Times New Roman"/>
                <a:ea typeface="Calibri"/>
                <a:cs typeface="Times New Roman"/>
              </a:rPr>
              <a:t>подозрительности</a:t>
            </a:r>
            <a:r>
              <a:rPr lang="ru-RU" sz="5600" i="1" dirty="0">
                <a:latin typeface="Times New Roman"/>
                <a:ea typeface="Calibri"/>
                <a:cs typeface="Times New Roman"/>
              </a:rPr>
              <a:t>, обидчивости, и сильному чувству вины. В отношении ребенка </a:t>
            </a:r>
            <a:r>
              <a:rPr lang="ru-RU" sz="5600" i="1" dirty="0" smtClean="0">
                <a:latin typeface="Times New Roman"/>
                <a:ea typeface="Calibri"/>
                <a:cs typeface="Times New Roman"/>
              </a:rPr>
              <a:t>такие </a:t>
            </a:r>
            <a:r>
              <a:rPr lang="ru-RU" sz="5600" i="1" dirty="0">
                <a:latin typeface="Times New Roman"/>
                <a:ea typeface="Calibri"/>
                <a:cs typeface="Times New Roman"/>
              </a:rPr>
              <a:t>родители практически не ощущают принятие, нежность, </a:t>
            </a:r>
            <a:r>
              <a:rPr lang="ru-RU" sz="5600" i="1" dirty="0" smtClean="0">
                <a:latin typeface="Times New Roman"/>
                <a:ea typeface="Calibri"/>
                <a:cs typeface="Times New Roman"/>
              </a:rPr>
              <a:t>любовь, эмоциональный </a:t>
            </a:r>
            <a:r>
              <a:rPr lang="ru-RU" sz="5600" i="1" dirty="0">
                <a:latin typeface="Times New Roman"/>
                <a:ea typeface="Calibri"/>
                <a:cs typeface="Times New Roman"/>
              </a:rPr>
              <a:t>подъем. Так же им не свойственна и тревога за детей.</a:t>
            </a:r>
            <a:endParaRPr lang="ru-RU" sz="5600" dirty="0">
              <a:latin typeface="Calibri"/>
              <a:ea typeface="Calibri"/>
              <a:cs typeface="Times New Roman"/>
            </a:endParaRPr>
          </a:p>
          <a:p>
            <a:pPr indent="-450215" algn="just">
              <a:lnSpc>
                <a:spcPct val="170000"/>
              </a:lnSpc>
              <a:spcAft>
                <a:spcPts val="0"/>
              </a:spcAft>
            </a:pPr>
            <a:r>
              <a:rPr lang="ru-RU" sz="5600" i="1" dirty="0">
                <a:latin typeface="Times New Roman"/>
                <a:ea typeface="Calibri"/>
                <a:cs typeface="Times New Roman"/>
              </a:rPr>
              <a:t>3. Родители, подверженные эмоциональному выгоранию, не </a:t>
            </a:r>
            <a:r>
              <a:rPr lang="ru-RU" sz="5600" i="1" dirty="0" smtClean="0">
                <a:latin typeface="Times New Roman"/>
                <a:ea typeface="Calibri"/>
                <a:cs typeface="Times New Roman"/>
              </a:rPr>
              <a:t>выделяют </a:t>
            </a:r>
            <a:r>
              <a:rPr lang="ru-RU" sz="5600" i="1" dirty="0">
                <a:latin typeface="Times New Roman"/>
                <a:ea typeface="Calibri"/>
                <a:cs typeface="Times New Roman"/>
              </a:rPr>
              <a:t>объективные причины трудностей в заботе о детях (отсутствие </a:t>
            </a:r>
            <a:r>
              <a:rPr lang="ru-RU" sz="5600" i="1" dirty="0" smtClean="0">
                <a:latin typeface="Times New Roman"/>
                <a:ea typeface="Calibri"/>
                <a:cs typeface="Times New Roman"/>
              </a:rPr>
              <a:t>времени</a:t>
            </a:r>
            <a:r>
              <a:rPr lang="ru-RU" sz="5600" i="1" dirty="0">
                <a:latin typeface="Times New Roman"/>
                <a:ea typeface="Calibri"/>
                <a:cs typeface="Times New Roman"/>
              </a:rPr>
              <a:t>, состояние здоровья, социальные условия и т.п.), они склонны </a:t>
            </a:r>
            <a:r>
              <a:rPr lang="ru-RU" sz="5600" i="1" dirty="0" smtClean="0">
                <a:latin typeface="Times New Roman"/>
                <a:ea typeface="Calibri"/>
                <a:cs typeface="Times New Roman"/>
              </a:rPr>
              <a:t>обвинять </a:t>
            </a:r>
            <a:r>
              <a:rPr lang="ru-RU" sz="5600" i="1" dirty="0">
                <a:latin typeface="Times New Roman"/>
                <a:ea typeface="Calibri"/>
                <a:cs typeface="Times New Roman"/>
              </a:rPr>
              <a:t>в неудачах себя и в еще большей степени находить </a:t>
            </a:r>
            <a:r>
              <a:rPr lang="ru-RU" sz="5600" i="1" dirty="0" smtClean="0">
                <a:latin typeface="Times New Roman"/>
                <a:ea typeface="Calibri"/>
                <a:cs typeface="Times New Roman"/>
              </a:rPr>
              <a:t>причины</a:t>
            </a:r>
            <a:r>
              <a:rPr lang="ru-RU" sz="5600" dirty="0" smtClean="0">
                <a:latin typeface="Calibri"/>
                <a:ea typeface="Calibri"/>
                <a:cs typeface="Times New Roman"/>
              </a:rPr>
              <a:t> </a:t>
            </a:r>
            <a:r>
              <a:rPr lang="ru-RU" sz="5600" i="1" dirty="0" smtClean="0">
                <a:latin typeface="Times New Roman"/>
                <a:ea typeface="Calibri"/>
                <a:cs typeface="Times New Roman"/>
              </a:rPr>
              <a:t>трудностей </a:t>
            </a:r>
            <a:r>
              <a:rPr lang="ru-RU" sz="5600" i="1" dirty="0">
                <a:latin typeface="Times New Roman"/>
                <a:ea typeface="Calibri"/>
                <a:cs typeface="Times New Roman"/>
              </a:rPr>
              <a:t>в самом ребенке (непослушен, ленив, невнимателен и </a:t>
            </a:r>
            <a:r>
              <a:rPr lang="ru-RU" sz="5600" i="1" dirty="0" smtClean="0">
                <a:latin typeface="Times New Roman"/>
                <a:ea typeface="Calibri"/>
                <a:cs typeface="Times New Roman"/>
              </a:rPr>
              <a:t>т.д.),им свойственны отвержение и инфантилизация  (инвалидизация) ребенка</a:t>
            </a:r>
            <a:r>
              <a:rPr lang="ru-RU" sz="5600" i="1" dirty="0">
                <a:latin typeface="Times New Roman"/>
                <a:ea typeface="Calibri"/>
                <a:cs typeface="Times New Roman"/>
              </a:rPr>
              <a:t>.</a:t>
            </a:r>
            <a:endParaRPr lang="ru-RU" sz="5600" dirty="0">
              <a:latin typeface="Calibri"/>
              <a:ea typeface="Calibri"/>
              <a:cs typeface="Times New Roman"/>
            </a:endParaRPr>
          </a:p>
          <a:p>
            <a:endParaRPr lang="ru-RU" sz="5600" dirty="0"/>
          </a:p>
        </p:txBody>
      </p:sp>
    </p:spTree>
    <p:extLst>
      <p:ext uri="{BB962C8B-B14F-4D97-AF65-F5344CB8AC3E}">
        <p14:creationId xmlns:p14="http://schemas.microsoft.com/office/powerpoint/2010/main" val="4191785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normAutofit fontScale="92500" lnSpcReduction="20000"/>
          </a:bodyPr>
          <a:lstStyle/>
          <a:p>
            <a:pPr marL="0" lvl="0" indent="0" algn="ctr">
              <a:lnSpc>
                <a:spcPct val="170000"/>
              </a:lnSpc>
              <a:buNone/>
            </a:pPr>
            <a:r>
              <a:rPr lang="ru-RU" sz="2200" dirty="0">
                <a:solidFill>
                  <a:srgbClr val="FF0000"/>
                </a:solidFill>
                <a:latin typeface="Times New Roman"/>
                <a:ea typeface="Calibri"/>
                <a:cs typeface="Times New Roman"/>
              </a:rPr>
              <a:t>Приведенные выше характеристики позволяют говорить о следующих серьезных опасностях родительского выгорания:</a:t>
            </a:r>
            <a:endParaRPr lang="ru-RU" sz="2200" dirty="0">
              <a:solidFill>
                <a:srgbClr val="FF0000"/>
              </a:solidFill>
              <a:latin typeface="Calibri"/>
              <a:ea typeface="Calibri"/>
              <a:cs typeface="Times New Roman"/>
            </a:endParaRPr>
          </a:p>
          <a:p>
            <a:pPr lvl="0" indent="-450215" algn="just">
              <a:lnSpc>
                <a:spcPct val="170000"/>
              </a:lnSpc>
            </a:pPr>
            <a:r>
              <a:rPr lang="ru-RU" sz="1600" i="1" dirty="0">
                <a:solidFill>
                  <a:prstClr val="black"/>
                </a:solidFill>
                <a:latin typeface="Times New Roman"/>
                <a:ea typeface="Calibri"/>
                <a:cs typeface="Times New Roman"/>
              </a:rPr>
              <a:t>1) Дети лишены любви, эмоциональной близости и принятия, в результате чего может возникнуть внутренняя изоляция, не </a:t>
            </a:r>
            <a:r>
              <a:rPr lang="ru-RU" sz="1600" i="1" dirty="0" smtClean="0">
                <a:solidFill>
                  <a:prstClr val="black"/>
                </a:solidFill>
                <a:latin typeface="Times New Roman"/>
                <a:ea typeface="Calibri"/>
                <a:cs typeface="Times New Roman"/>
              </a:rPr>
              <a:t>разовьется</a:t>
            </a:r>
            <a:r>
              <a:rPr lang="ru-RU" dirty="0">
                <a:solidFill>
                  <a:prstClr val="black"/>
                </a:solidFill>
                <a:latin typeface="Calibri"/>
                <a:ea typeface="Calibri"/>
                <a:cs typeface="Times New Roman"/>
              </a:rPr>
              <a:t> </a:t>
            </a:r>
            <a:r>
              <a:rPr lang="ru-RU" sz="1600" i="1" dirty="0" smtClean="0">
                <a:solidFill>
                  <a:prstClr val="black"/>
                </a:solidFill>
                <a:latin typeface="Times New Roman"/>
                <a:ea typeface="Calibri"/>
                <a:cs typeface="Times New Roman"/>
              </a:rPr>
              <a:t>способность </a:t>
            </a:r>
            <a:r>
              <a:rPr lang="ru-RU" sz="1600" i="1" dirty="0">
                <a:solidFill>
                  <a:prstClr val="black"/>
                </a:solidFill>
                <a:latin typeface="Times New Roman"/>
                <a:ea typeface="Calibri"/>
                <a:cs typeface="Times New Roman"/>
              </a:rPr>
              <a:t>понимать мир другого человека.</a:t>
            </a:r>
            <a:endParaRPr lang="ru-RU" sz="1600" dirty="0">
              <a:solidFill>
                <a:prstClr val="black"/>
              </a:solidFill>
              <a:latin typeface="Calibri"/>
              <a:ea typeface="Calibri"/>
              <a:cs typeface="Times New Roman"/>
            </a:endParaRPr>
          </a:p>
          <a:p>
            <a:pPr lvl="0" indent="-450215" algn="just">
              <a:lnSpc>
                <a:spcPct val="170000"/>
              </a:lnSpc>
            </a:pPr>
            <a:r>
              <a:rPr lang="ru-RU" sz="1600" i="1" dirty="0">
                <a:solidFill>
                  <a:prstClr val="black"/>
                </a:solidFill>
                <a:latin typeface="Times New Roman"/>
                <a:ea typeface="Calibri"/>
                <a:cs typeface="Times New Roman"/>
              </a:rPr>
              <a:t>2) Негативно окрашенное оценочное отношение родителей к детям</a:t>
            </a:r>
            <a:r>
              <a:rPr lang="ru-RU" sz="1600" i="1" dirty="0" smtClean="0">
                <a:solidFill>
                  <a:prstClr val="black"/>
                </a:solidFill>
                <a:latin typeface="Times New Roman"/>
                <a:ea typeface="Calibri"/>
                <a:cs typeface="Times New Roman"/>
              </a:rPr>
              <a:t>, приписывание </a:t>
            </a:r>
            <a:r>
              <a:rPr lang="ru-RU" sz="1600" i="1" dirty="0">
                <a:solidFill>
                  <a:prstClr val="black"/>
                </a:solidFill>
                <a:latin typeface="Times New Roman"/>
                <a:ea typeface="Calibri"/>
                <a:cs typeface="Times New Roman"/>
              </a:rPr>
              <a:t>им ложной вины за невыполнение родительской </a:t>
            </a:r>
            <a:r>
              <a:rPr lang="ru-RU" sz="1600" i="1" dirty="0" smtClean="0">
                <a:solidFill>
                  <a:prstClr val="black"/>
                </a:solidFill>
                <a:latin typeface="Times New Roman"/>
                <a:ea typeface="Calibri"/>
                <a:cs typeface="Times New Roman"/>
              </a:rPr>
              <a:t>роли.</a:t>
            </a:r>
            <a:r>
              <a:rPr lang="ru-RU" dirty="0">
                <a:solidFill>
                  <a:prstClr val="black"/>
                </a:solidFill>
                <a:latin typeface="Calibri"/>
                <a:ea typeface="Calibri"/>
                <a:cs typeface="Times New Roman"/>
              </a:rPr>
              <a:t> </a:t>
            </a:r>
            <a:r>
              <a:rPr lang="ru-RU" sz="1600" i="1" dirty="0" smtClean="0">
                <a:solidFill>
                  <a:prstClr val="black"/>
                </a:solidFill>
                <a:latin typeface="Times New Roman"/>
                <a:ea typeface="Calibri"/>
                <a:cs typeface="Times New Roman"/>
              </a:rPr>
              <a:t>приводит</a:t>
            </a:r>
            <a:r>
              <a:rPr lang="ru-RU" sz="1600" i="1" dirty="0">
                <a:solidFill>
                  <a:prstClr val="black"/>
                </a:solidFill>
                <a:latin typeface="Times New Roman"/>
                <a:ea typeface="Calibri"/>
                <a:cs typeface="Times New Roman"/>
              </a:rPr>
              <a:t>, с одной стороны, к нарушениям самооценки ребенка, к усилению у него сопротивляющегося поведения, приписыванию другим агрессивных намерений и прямой агрессивности и, с другой стороны, как</a:t>
            </a:r>
            <a:r>
              <a:rPr lang="ru-RU" sz="1600" dirty="0">
                <a:solidFill>
                  <a:prstClr val="black"/>
                </a:solidFill>
                <a:latin typeface="Calibri"/>
                <a:ea typeface="Calibri"/>
                <a:cs typeface="Times New Roman"/>
              </a:rPr>
              <a:t> </a:t>
            </a:r>
            <a:r>
              <a:rPr lang="ru-RU" sz="1600" i="1" dirty="0">
                <a:solidFill>
                  <a:prstClr val="black"/>
                </a:solidFill>
                <a:latin typeface="Times New Roman"/>
                <a:ea typeface="Calibri"/>
                <a:cs typeface="Times New Roman"/>
              </a:rPr>
              <a:t>следствие, к еще большему усилению выгорания родителей.</a:t>
            </a:r>
            <a:endParaRPr lang="ru-RU" sz="1600" dirty="0">
              <a:solidFill>
                <a:prstClr val="black"/>
              </a:solidFill>
              <a:latin typeface="Calibri"/>
              <a:ea typeface="Calibri"/>
              <a:cs typeface="Times New Roman"/>
            </a:endParaRPr>
          </a:p>
          <a:p>
            <a:pPr lvl="0" indent="-450215" algn="just">
              <a:lnSpc>
                <a:spcPct val="170000"/>
              </a:lnSpc>
            </a:pPr>
            <a:r>
              <a:rPr lang="ru-RU" sz="1600" i="1" dirty="0">
                <a:solidFill>
                  <a:prstClr val="black"/>
                </a:solidFill>
                <a:latin typeface="Times New Roman"/>
                <a:ea typeface="Calibri"/>
                <a:cs typeface="Times New Roman"/>
              </a:rPr>
              <a:t>3) Не способность учитывать внешние по отношению к семье факторы приводит к тому, что семья перестает восприниматься как часть социума, и родители оказываются не в состоянии искать помощь в решении своих проблем, обращаясь к представителям образовательных, медицинских, социальных учреждений и служб. Одновременно нарастает</a:t>
            </a:r>
            <a:r>
              <a:rPr lang="ru-RU" sz="1600" dirty="0">
                <a:solidFill>
                  <a:prstClr val="black"/>
                </a:solidFill>
                <a:latin typeface="Calibri"/>
                <a:ea typeface="Calibri"/>
                <a:cs typeface="Times New Roman"/>
              </a:rPr>
              <a:t> </a:t>
            </a:r>
            <a:r>
              <a:rPr lang="ru-RU" sz="1600" i="1" dirty="0">
                <a:solidFill>
                  <a:prstClr val="black"/>
                </a:solidFill>
                <a:latin typeface="Times New Roman"/>
                <a:ea typeface="Calibri"/>
                <a:cs typeface="Times New Roman"/>
              </a:rPr>
              <a:t>тенденция снять с себя бремя родительских обязанностей за счет перекладывания их на плечи специалистов (педагогов, врачей, психологов).</a:t>
            </a:r>
            <a:endParaRPr lang="ru-RU" sz="1600" dirty="0">
              <a:solidFill>
                <a:prstClr val="black"/>
              </a:solidFill>
              <a:latin typeface="Calibri"/>
              <a:ea typeface="Calibri"/>
              <a:cs typeface="Times New Roman"/>
            </a:endParaRPr>
          </a:p>
          <a:p>
            <a:endParaRPr lang="ru-RU" dirty="0"/>
          </a:p>
        </p:txBody>
      </p:sp>
    </p:spTree>
    <p:extLst>
      <p:ext uri="{BB962C8B-B14F-4D97-AF65-F5344CB8AC3E}">
        <p14:creationId xmlns:p14="http://schemas.microsoft.com/office/powerpoint/2010/main" val="3793272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9"/>
            <a:ext cx="8229600" cy="648071"/>
          </a:xfrm>
        </p:spPr>
        <p:txBody>
          <a:bodyPr/>
          <a:lstStyle/>
          <a:p>
            <a:pPr marL="0" indent="0" algn="ctr">
              <a:buNone/>
            </a:pPr>
            <a:r>
              <a:rPr lang="ru-RU" dirty="0" smtClean="0">
                <a:solidFill>
                  <a:srgbClr val="002060"/>
                </a:solidFill>
                <a:latin typeface="Times New Roman" panose="02020603050405020304" pitchFamily="18" charset="0"/>
                <a:cs typeface="Times New Roman" panose="02020603050405020304" pitchFamily="18" charset="0"/>
              </a:rPr>
              <a:t>Ребенок, практически, 11 -15 лет жизни ( при хороших обстоятельствах) 70% времени находится в образовательной среде: детский сад, школа, секции, кружки.</a:t>
            </a:r>
          </a:p>
        </p:txBody>
      </p:sp>
      <p:sp>
        <p:nvSpPr>
          <p:cNvPr id="2" name="Стрелка вниз 1"/>
          <p:cNvSpPr/>
          <p:nvPr/>
        </p:nvSpPr>
        <p:spPr>
          <a:xfrm>
            <a:off x="4355976" y="90872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p:cNvSpPr txBox="1">
            <a:spLocks/>
          </p:cNvSpPr>
          <p:nvPr/>
        </p:nvSpPr>
        <p:spPr>
          <a:xfrm>
            <a:off x="382279" y="1476012"/>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just" fontAlgn="auto">
              <a:lnSpc>
                <a:spcPct val="115000"/>
              </a:lnSpc>
              <a:spcAft>
                <a:spcPts val="0"/>
              </a:spcAft>
            </a:pPr>
            <a:r>
              <a:rPr lang="ru-RU" dirty="0" err="1" smtClean="0">
                <a:solidFill>
                  <a:srgbClr val="002060"/>
                </a:solidFill>
                <a:latin typeface="Times New Roman"/>
                <a:ea typeface="Calibri"/>
                <a:cs typeface="Times New Roman"/>
              </a:rPr>
              <a:t>Психологизация</a:t>
            </a:r>
            <a:r>
              <a:rPr lang="ru-RU" dirty="0" smtClean="0">
                <a:solidFill>
                  <a:srgbClr val="002060"/>
                </a:solidFill>
                <a:latin typeface="Times New Roman"/>
                <a:ea typeface="Calibri"/>
                <a:cs typeface="Times New Roman"/>
              </a:rPr>
              <a:t> образовательной среды в целях сохранения и укрепления здоровья её участников, создание в образовательном учреждении безопасных условий труда и обучения могут выступать альтернати</a:t>
            </a:r>
            <a:r>
              <a:rPr lang="ru-RU" dirty="0" smtClean="0">
                <a:solidFill>
                  <a:srgbClr val="002060"/>
                </a:solidFill>
                <a:latin typeface="Times New Roman"/>
                <a:ea typeface="Calibri"/>
              </a:rPr>
              <a:t>вой агрессивности социальной среды</a:t>
            </a:r>
            <a:endParaRPr lang="ru-RU" dirty="0">
              <a:solidFill>
                <a:srgbClr val="002060"/>
              </a:solidFill>
            </a:endParaRPr>
          </a:p>
        </p:txBody>
      </p:sp>
      <p:sp>
        <p:nvSpPr>
          <p:cNvPr id="5" name="Выноска-облако 4"/>
          <p:cNvSpPr/>
          <p:nvPr/>
        </p:nvSpPr>
        <p:spPr>
          <a:xfrm>
            <a:off x="124896" y="2484124"/>
            <a:ext cx="4392488" cy="382519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ru-RU" b="1" dirty="0" smtClean="0">
                <a:solidFill>
                  <a:srgbClr val="FF0000"/>
                </a:solidFill>
                <a:effectLst>
                  <a:outerShdw blurRad="38100" dist="38100" dir="2700000" algn="tl">
                    <a:srgbClr val="000000">
                      <a:alpha val="43137"/>
                    </a:srgbClr>
                  </a:outerShdw>
                </a:effectLst>
                <a:latin typeface="Times New Roman"/>
                <a:ea typeface="Times New Roman"/>
              </a:rPr>
              <a:t>Частота </a:t>
            </a:r>
            <a:r>
              <a:rPr lang="ru-RU" b="1" dirty="0">
                <a:solidFill>
                  <a:srgbClr val="FF0000"/>
                </a:solidFill>
                <a:effectLst>
                  <a:outerShdw blurRad="38100" dist="38100" dir="2700000" algn="tl">
                    <a:srgbClr val="000000">
                      <a:alpha val="43137"/>
                    </a:srgbClr>
                  </a:outerShdw>
                </a:effectLst>
                <a:latin typeface="Times New Roman"/>
                <a:ea typeface="Times New Roman"/>
              </a:rPr>
              <a:t>побоев детей при поступлении детей в школу увеличивается в два раза. Детей бьют за двойки, тройки и даже четверки, за замечания в дневнике и т.п.</a:t>
            </a:r>
          </a:p>
        </p:txBody>
      </p:sp>
      <p:sp>
        <p:nvSpPr>
          <p:cNvPr id="6" name="Выноска-облако 5"/>
          <p:cNvSpPr/>
          <p:nvPr/>
        </p:nvSpPr>
        <p:spPr>
          <a:xfrm flipH="1">
            <a:off x="4669784" y="2484124"/>
            <a:ext cx="4366712" cy="382519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ru-RU" b="1" dirty="0" smtClean="0">
                <a:solidFill>
                  <a:srgbClr val="FF0000"/>
                </a:solidFill>
                <a:effectLst>
                  <a:outerShdw blurRad="38100" dist="38100" dir="2700000" algn="tl">
                    <a:srgbClr val="000000">
                      <a:alpha val="43137"/>
                    </a:srgbClr>
                  </a:outerShdw>
                </a:effectLst>
                <a:latin typeface="Times New Roman"/>
                <a:ea typeface="Times New Roman"/>
              </a:rPr>
              <a:t>С </a:t>
            </a:r>
            <a:r>
              <a:rPr lang="ru-RU" b="1" dirty="0">
                <a:solidFill>
                  <a:srgbClr val="FF0000"/>
                </a:solidFill>
                <a:effectLst>
                  <a:outerShdw blurRad="38100" dist="38100" dir="2700000" algn="tl">
                    <a:srgbClr val="000000">
                      <a:alpha val="43137"/>
                    </a:srgbClr>
                  </a:outerShdw>
                </a:effectLst>
                <a:latin typeface="Times New Roman"/>
                <a:ea typeface="Times New Roman"/>
              </a:rPr>
              <a:t>нормативно-правовой базой защиты прав ребенка знакомы только 36% </a:t>
            </a:r>
            <a:r>
              <a:rPr lang="ru-RU" b="1" dirty="0" smtClean="0">
                <a:solidFill>
                  <a:srgbClr val="FF0000"/>
                </a:solidFill>
                <a:effectLst>
                  <a:outerShdw blurRad="38100" dist="38100" dir="2700000" algn="tl">
                    <a:srgbClr val="000000">
                      <a:alpha val="43137"/>
                    </a:srgbClr>
                  </a:outerShdw>
                </a:effectLst>
                <a:latin typeface="Times New Roman"/>
                <a:ea typeface="Times New Roman"/>
              </a:rPr>
              <a:t>родителей (лиц, их </a:t>
            </a:r>
            <a:r>
              <a:rPr lang="ru-RU" b="1" dirty="0">
                <a:solidFill>
                  <a:srgbClr val="FF0000"/>
                </a:solidFill>
                <a:effectLst>
                  <a:outerShdw blurRad="38100" dist="38100" dir="2700000" algn="tl">
                    <a:srgbClr val="000000">
                      <a:alpha val="43137"/>
                    </a:srgbClr>
                  </a:outerShdw>
                </a:effectLst>
                <a:latin typeface="Times New Roman"/>
                <a:ea typeface="Times New Roman"/>
              </a:rPr>
              <a:t>з</a:t>
            </a:r>
            <a:r>
              <a:rPr lang="ru-RU" b="1" dirty="0" smtClean="0">
                <a:solidFill>
                  <a:srgbClr val="FF0000"/>
                </a:solidFill>
                <a:effectLst>
                  <a:outerShdw blurRad="38100" dist="38100" dir="2700000" algn="tl">
                    <a:srgbClr val="000000">
                      <a:alpha val="43137"/>
                    </a:srgbClr>
                  </a:outerShdw>
                </a:effectLst>
                <a:latin typeface="Times New Roman"/>
                <a:ea typeface="Times New Roman"/>
              </a:rPr>
              <a:t>аменяющих), 58% педагогических работников.</a:t>
            </a:r>
            <a:endParaRPr lang="ru-RU"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9642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a:bodyPr>
          <a:lstStyle/>
          <a:p>
            <a:r>
              <a:rPr lang="ru-RU" dirty="0">
                <a:solidFill>
                  <a:srgbClr val="4D4D4D"/>
                </a:solidFill>
                <a:latin typeface="Times New Roman"/>
                <a:ea typeface="Times New Roman"/>
              </a:rPr>
              <a:t> </a:t>
            </a:r>
            <a:r>
              <a:rPr lang="ru-RU" dirty="0" smtClean="0">
                <a:solidFill>
                  <a:srgbClr val="4D4D4D"/>
                </a:solidFill>
                <a:latin typeface="Times New Roman"/>
                <a:ea typeface="Times New Roman"/>
              </a:rPr>
              <a:t>      	</a:t>
            </a:r>
            <a:r>
              <a:rPr lang="ru-RU" sz="1800" dirty="0" smtClean="0">
                <a:solidFill>
                  <a:srgbClr val="FF0000"/>
                </a:solidFill>
                <a:latin typeface="Times New Roman"/>
                <a:ea typeface="Times New Roman"/>
              </a:rPr>
              <a:t>Было </a:t>
            </a:r>
            <a:r>
              <a:rPr lang="ru-RU" sz="1800" dirty="0">
                <a:solidFill>
                  <a:srgbClr val="FF0000"/>
                </a:solidFill>
                <a:latin typeface="Times New Roman"/>
                <a:ea typeface="Times New Roman"/>
              </a:rPr>
              <a:t>установлено, что низкий уровень правовой культуры приводит к тому, что у </a:t>
            </a:r>
            <a:r>
              <a:rPr lang="ru-RU" sz="1800" dirty="0" smtClean="0">
                <a:solidFill>
                  <a:srgbClr val="FF0000"/>
                </a:solidFill>
                <a:latin typeface="Times New Roman"/>
                <a:ea typeface="Times New Roman"/>
              </a:rPr>
              <a:t>родителей </a:t>
            </a:r>
            <a:r>
              <a:rPr lang="ru-RU" sz="1800" dirty="0">
                <a:solidFill>
                  <a:srgbClr val="FF0000"/>
                </a:solidFill>
                <a:latin typeface="Times New Roman"/>
                <a:ea typeface="Times New Roman"/>
              </a:rPr>
              <a:t>и педагогов имеются весьма ограниченные представления о работе по защите ребенка от всех форм жестокого обращения.</a:t>
            </a:r>
          </a:p>
          <a:p>
            <a:r>
              <a:rPr lang="ru-RU" sz="1800" dirty="0" smtClean="0">
                <a:solidFill>
                  <a:srgbClr val="4D4D4D"/>
                </a:solidFill>
                <a:latin typeface="Times New Roman"/>
                <a:ea typeface="Times New Roman"/>
              </a:rPr>
              <a:t>		В </a:t>
            </a:r>
            <a:r>
              <a:rPr lang="ru-RU" sz="1800" dirty="0">
                <a:solidFill>
                  <a:srgbClr val="4D4D4D"/>
                </a:solidFill>
                <a:latin typeface="Times New Roman"/>
                <a:ea typeface="Times New Roman"/>
              </a:rPr>
              <a:t>первую очередь это связано с тем, что согласно требованиям Конвенции и нормативно-правовым документам Российской Федерации, ребенок имеет право на защиту от всех форм не только физического, но и психологического насилия, оскорбления или злоупотребления. Кроме этого, недопустимым считается отсутствие заботы или небрежное, грубое обращение. В книге «Комментарий к Закону Российской Федерации «Об образовании» (М.: Юрист, 1998) четко указано, что «к формам психического насилия относятся угрозы в адрес обучающегося, преднамеренная изоляция, предъявление чрезмерных требований, не соответствующих возрасту и возможностям ребенка, систематическая, необоснованная критика», и т.п</a:t>
            </a:r>
            <a:r>
              <a:rPr lang="ru-RU" sz="1800" dirty="0" smtClean="0">
                <a:solidFill>
                  <a:srgbClr val="4D4D4D"/>
                </a:solidFill>
                <a:latin typeface="Times New Roman"/>
                <a:ea typeface="Times New Roman"/>
              </a:rPr>
              <a:t>.</a:t>
            </a:r>
            <a:endParaRPr lang="ru-RU" sz="1800" dirty="0">
              <a:latin typeface="Times New Roman"/>
              <a:ea typeface="Times New Roman"/>
            </a:endParaRPr>
          </a:p>
        </p:txBody>
      </p:sp>
      <p:pic>
        <p:nvPicPr>
          <p:cNvPr id="4" name="Рисунок 3" descr="http://fs00.infourok.ru/images/doc/269/274410/3/img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581128"/>
            <a:ext cx="3384376" cy="2160240"/>
          </a:xfrm>
          <a:prstGeom prst="rect">
            <a:avLst/>
          </a:prstGeom>
          <a:noFill/>
          <a:ln>
            <a:noFill/>
          </a:ln>
        </p:spPr>
      </p:pic>
    </p:spTree>
    <p:extLst>
      <p:ext uri="{BB962C8B-B14F-4D97-AF65-F5344CB8AC3E}">
        <p14:creationId xmlns:p14="http://schemas.microsoft.com/office/powerpoint/2010/main" val="64056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17</a:t>
            </a:fld>
            <a:endParaRPr lang="ru-RU"/>
          </a:p>
        </p:txBody>
      </p:sp>
      <p:sp>
        <p:nvSpPr>
          <p:cNvPr id="6" name="Заголовок 1"/>
          <p:cNvSpPr>
            <a:spLocks noGrp="1"/>
          </p:cNvSpPr>
          <p:nvPr>
            <p:ph type="title"/>
          </p:nvPr>
        </p:nvSpPr>
        <p:spPr>
          <a:xfrm>
            <a:off x="827584" y="30591"/>
            <a:ext cx="7520940" cy="903000"/>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Ответственность</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764704"/>
            <a:ext cx="8676456" cy="535531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российском законодательстве существует несколько видов ответственности лиц, допускающих жестокое обращение с ребенком:</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дисциплинарная ответственность,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административная ответственность,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гражданско-правовая ответственность,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уголовная ответственность.</a:t>
            </a:r>
          </a:p>
          <a:p>
            <a:endParaRPr lang="ru-RU" dirty="0" smtClean="0">
              <a:latin typeface="Times New Roman" panose="02020603050405020304" pitchFamily="18" charset="0"/>
              <a:cs typeface="Times New Roman" panose="02020603050405020304" pitchFamily="18" charset="0"/>
            </a:endParaRPr>
          </a:p>
          <a:p>
            <a:r>
              <a:rPr lang="ru-RU" b="1" dirty="0">
                <a:solidFill>
                  <a:srgbClr val="FF0000"/>
                </a:solidFill>
                <a:latin typeface="Times New Roman" panose="02020603050405020304" pitchFamily="18" charset="0"/>
                <a:cs typeface="Times New Roman" panose="02020603050405020304" pitchFamily="18" charset="0"/>
              </a:rPr>
              <a:t>1. Дисциплинарная ответственность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Дисциплинарной ответственности могут быть подвергнуты должностные лица, в чьи обязанности входит обеспечение воспитания, содержания, обучения детей, допустившие сокрытие или оставление без внимания фактов жестокого обращения с детьми.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соответствии со ст. 192 Трудового кодекса Российской Федерации за совершение дисциплинарного проступка, то есть неисполнение или ненадлежащее исполнение возложенных на него трудовых обязанностей, влечет наложение следующих дисциплинарных взысканий: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 замечание;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выговор;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увольнение по соответствующим основаниям.</a:t>
            </a:r>
          </a:p>
        </p:txBody>
      </p:sp>
    </p:spTree>
    <p:extLst>
      <p:ext uri="{BB962C8B-B14F-4D97-AF65-F5344CB8AC3E}">
        <p14:creationId xmlns:p14="http://schemas.microsoft.com/office/powerpoint/2010/main" val="1575365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18</a:t>
            </a:fld>
            <a:endParaRPr lang="ru-RU"/>
          </a:p>
        </p:txBody>
      </p:sp>
      <p:sp>
        <p:nvSpPr>
          <p:cNvPr id="2" name="Прямоугольник 1"/>
          <p:cNvSpPr/>
          <p:nvPr/>
        </p:nvSpPr>
        <p:spPr>
          <a:xfrm>
            <a:off x="165301" y="188640"/>
            <a:ext cx="8784976" cy="6370975"/>
          </a:xfrm>
          <a:prstGeom prst="rect">
            <a:avLst/>
          </a:prstGeom>
        </p:spPr>
        <p:txBody>
          <a:bodyPr wrap="square">
            <a:spAutoFit/>
          </a:bodyPr>
          <a:lstStyle/>
          <a:p>
            <a:r>
              <a:rPr lang="ru-RU" sz="1700" b="1" dirty="0">
                <a:solidFill>
                  <a:srgbClr val="FF0000"/>
                </a:solidFill>
                <a:latin typeface="Times New Roman" panose="02020603050405020304" pitchFamily="18" charset="0"/>
                <a:cs typeface="Times New Roman" panose="02020603050405020304" pitchFamily="18" charset="0"/>
              </a:rPr>
              <a:t>2. Административная ответственность</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предусмотрена Кодексом Российской Федерации об административных правонарушениях и изложена в ст. 5.35. Неисполнение или ненадлежащее исполнение родителями или иными законными представителями несовершеннолетних обязанностей по содержанию, воспитанию, обучению, защите прав и интересов несовершеннолетних — влечет предупреждение или наложение административного штрафа в размере от ста до пятисот рублей.</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Рассмотрение дел по указанной статье относится к компетенции комиссии по делам несовершеннолетних и защите их прав.</a:t>
            </a:r>
          </a:p>
          <a:p>
            <a:r>
              <a:rPr lang="ru-RU" sz="1700" b="1" dirty="0">
                <a:solidFill>
                  <a:srgbClr val="FF0000"/>
                </a:solidFill>
                <a:latin typeface="Times New Roman" panose="02020603050405020304" pitchFamily="18" charset="0"/>
                <a:cs typeface="Times New Roman" panose="02020603050405020304" pitchFamily="18" charset="0"/>
              </a:rPr>
              <a:t>3. </a:t>
            </a:r>
            <a:r>
              <a:rPr lang="ru-RU" sz="1700" b="1" dirty="0" err="1">
                <a:solidFill>
                  <a:srgbClr val="FF0000"/>
                </a:solidFill>
                <a:latin typeface="Times New Roman" panose="02020603050405020304" pitchFamily="18" charset="0"/>
                <a:cs typeface="Times New Roman" panose="02020603050405020304" pitchFamily="18" charset="0"/>
              </a:rPr>
              <a:t>Гражданско</a:t>
            </a:r>
            <a:r>
              <a:rPr lang="ru-RU" sz="1700" b="1" dirty="0">
                <a:solidFill>
                  <a:srgbClr val="FF0000"/>
                </a:solidFill>
                <a:latin typeface="Times New Roman" panose="02020603050405020304" pitchFamily="18" charset="0"/>
                <a:cs typeface="Times New Roman" panose="02020603050405020304" pitchFamily="18" charset="0"/>
              </a:rPr>
              <a:t> -</a:t>
            </a:r>
            <a:r>
              <a:rPr lang="ru-RU" sz="1700" b="1" dirty="0" smtClean="0">
                <a:solidFill>
                  <a:srgbClr val="FF0000"/>
                </a:solidFill>
                <a:latin typeface="Times New Roman" panose="02020603050405020304" pitchFamily="18" charset="0"/>
                <a:cs typeface="Times New Roman" panose="02020603050405020304" pitchFamily="18" charset="0"/>
              </a:rPr>
              <a:t>правовая </a:t>
            </a:r>
            <a:r>
              <a:rPr lang="ru-RU" sz="1700" b="1" dirty="0">
                <a:solidFill>
                  <a:srgbClr val="FF0000"/>
                </a:solidFill>
                <a:latin typeface="Times New Roman" panose="02020603050405020304" pitchFamily="18" charset="0"/>
                <a:cs typeface="Times New Roman" panose="02020603050405020304" pitchFamily="18" charset="0"/>
              </a:rPr>
              <a:t>ответственность</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Жестокое обращение с ребенком может послужить основанием для привлечения родителей (лиц, их заменяющих) к ответственности в соответствии с семейным законодательством.</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Перечень оснований лишения родительских прав (ст. 69 СК РФ):</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уклонение </a:t>
            </a:r>
            <a:r>
              <a:rPr lang="ru-RU" sz="1700" dirty="0">
                <a:latin typeface="Times New Roman" panose="02020603050405020304" pitchFamily="18" charset="0"/>
                <a:cs typeface="Times New Roman" panose="02020603050405020304" pitchFamily="18" charset="0"/>
              </a:rPr>
              <a:t>от выполнения обязанностей родителей, в том числе злостное уклонение от уплаты </a:t>
            </a:r>
            <a:r>
              <a:rPr lang="ru-RU" sz="1700" dirty="0" smtClean="0">
                <a:latin typeface="Times New Roman" panose="02020603050405020304" pitchFamily="18" charset="0"/>
                <a:cs typeface="Times New Roman" panose="02020603050405020304" pitchFamily="18" charset="0"/>
              </a:rPr>
              <a:t>алиментов;</a:t>
            </a:r>
            <a:endParaRPr lang="ru-RU" sz="1700" dirty="0">
              <a:latin typeface="Times New Roman" panose="02020603050405020304" pitchFamily="18" charset="0"/>
              <a:cs typeface="Times New Roman" panose="02020603050405020304" pitchFamily="18" charset="0"/>
            </a:endParaRPr>
          </a:p>
          <a:p>
            <a:r>
              <a:rPr lang="ru-RU" sz="1700" dirty="0" smtClean="0">
                <a:latin typeface="Times New Roman" panose="02020603050405020304" pitchFamily="18" charset="0"/>
                <a:cs typeface="Times New Roman" panose="02020603050405020304" pitchFamily="18" charset="0"/>
              </a:rPr>
              <a:t>- отказ </a:t>
            </a:r>
            <a:r>
              <a:rPr lang="ru-RU" sz="1700" dirty="0">
                <a:latin typeface="Times New Roman" panose="02020603050405020304" pitchFamily="18" charset="0"/>
                <a:cs typeface="Times New Roman" panose="02020603050405020304" pitchFamily="18" charset="0"/>
              </a:rPr>
              <a:t>без уважительных причин взять своего ребенка из родильного дома (отделения) либо из иного лечебного учреждения, воспитательного учреждения, учреждения социальной защиты населения или из других аналогичных учреждений;</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злоупотребление </a:t>
            </a:r>
            <a:r>
              <a:rPr lang="ru-RU" sz="1700" dirty="0">
                <a:latin typeface="Times New Roman" panose="02020603050405020304" pitchFamily="18" charset="0"/>
                <a:cs typeface="Times New Roman" panose="02020603050405020304" pitchFamily="18" charset="0"/>
              </a:rPr>
              <a:t>своими родительскими правами;</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жестокое </a:t>
            </a:r>
            <a:r>
              <a:rPr lang="ru-RU" sz="1700" dirty="0">
                <a:latin typeface="Times New Roman" panose="02020603050405020304" pitchFamily="18" charset="0"/>
                <a:cs typeface="Times New Roman" panose="02020603050405020304" pitchFamily="18" charset="0"/>
              </a:rPr>
              <a:t>обращение с детьми, в том числе физическое или психическое насилие над ними, покушение на их половую неприкосновенность;</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хронический </a:t>
            </a:r>
            <a:r>
              <a:rPr lang="ru-RU" sz="1700" dirty="0">
                <a:latin typeface="Times New Roman" panose="02020603050405020304" pitchFamily="18" charset="0"/>
                <a:cs typeface="Times New Roman" panose="02020603050405020304" pitchFamily="18" charset="0"/>
              </a:rPr>
              <a:t>алкоголизм или наркомания;</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совершение </a:t>
            </a:r>
            <a:r>
              <a:rPr lang="ru-RU" sz="1700" dirty="0">
                <a:latin typeface="Times New Roman" panose="02020603050405020304" pitchFamily="18" charset="0"/>
                <a:cs typeface="Times New Roman" panose="02020603050405020304" pitchFamily="18" charset="0"/>
              </a:rPr>
              <a:t>умышленного преступления против жизни или здоровья своих детей либо против жизни или здоровья супруга.</a:t>
            </a:r>
          </a:p>
        </p:txBody>
      </p:sp>
    </p:spTree>
    <p:extLst>
      <p:ext uri="{BB962C8B-B14F-4D97-AF65-F5344CB8AC3E}">
        <p14:creationId xmlns:p14="http://schemas.microsoft.com/office/powerpoint/2010/main" val="840263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19</a:t>
            </a:fld>
            <a:endParaRPr lang="ru-RU"/>
          </a:p>
        </p:txBody>
      </p:sp>
      <p:sp>
        <p:nvSpPr>
          <p:cNvPr id="2" name="Прямоугольник 1"/>
          <p:cNvSpPr/>
          <p:nvPr/>
        </p:nvSpPr>
        <p:spPr>
          <a:xfrm>
            <a:off x="107503" y="1572"/>
            <a:ext cx="9039053" cy="6632585"/>
          </a:xfrm>
          <a:prstGeom prst="rect">
            <a:avLst/>
          </a:prstGeom>
        </p:spPr>
        <p:txBody>
          <a:bodyPr wrap="square">
            <a:spAutoFit/>
          </a:bodyPr>
          <a:lstStyle/>
          <a:p>
            <a:r>
              <a:rPr lang="ru-RU" sz="1700" b="1" dirty="0">
                <a:solidFill>
                  <a:srgbClr val="FF0000"/>
                </a:solidFill>
                <a:latin typeface="Times New Roman" panose="02020603050405020304" pitchFamily="18" charset="0"/>
                <a:cs typeface="Times New Roman" panose="02020603050405020304" pitchFamily="18" charset="0"/>
              </a:rPr>
              <a:t>4. Уголовная ответственность</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Российское </a:t>
            </a:r>
            <a:r>
              <a:rPr lang="ru-RU" sz="1700" dirty="0">
                <a:latin typeface="Times New Roman" panose="02020603050405020304" pitchFamily="18" charset="0"/>
                <a:cs typeface="Times New Roman" panose="02020603050405020304" pitchFamily="18" charset="0"/>
              </a:rPr>
              <a:t>уголовное законодательство предусматривает ответственность лиц за все виды физического и сексуального насилия над детьми, а также по ряду статей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за психическое насилие и за пренебрежение основными потребностями детей, отсутствие заботы о них.</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Статьи Уголовного кодекса Российской Федерации, предусматривающие уголовную ответственность лиц за все виды насилия над детьми и за пренебрежение основными потребностями детей:</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 111 (умышленное причинение тяжкого вреда здоровью),</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 112 (умышленное причинение средней тяжести вреда здоровью),</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ст.113 (причинение тяжкого или средней тяжести вреда здоровью в</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состоянии аффекта),</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ст.115 (умышленное причинение легкого вреда здоровью),</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ст.116 (побои),</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ст.117 (истязание),</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 118 (причинение тяжкого или средней тяжести вреда здоровью по неосторожности),</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 131 (изнасилование);</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ст.132 (насильственные действия сексуального характера);</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ст.133 (понуждение к действиям сексуального характера),</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 134 (половое сношение и иные действия сексуального характера с лицом, не достигшим четырнадцатилетнего возраста);</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 135 (развратные действия);</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ст.125 (оставление в опасности);</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ст.124 (неоказание помощи больному);</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ст.156 (неисполнение обязанностей по воспитанию несовершеннолетнего);</a:t>
            </a:r>
            <a:br>
              <a:rPr lang="ru-RU" sz="1700" dirty="0">
                <a:latin typeface="Times New Roman" panose="02020603050405020304" pitchFamily="18" charset="0"/>
                <a:cs typeface="Times New Roman" panose="02020603050405020304" pitchFamily="18" charset="0"/>
              </a:rPr>
            </a:b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26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2</a:t>
            </a:fld>
            <a:endParaRPr lang="ru-RU"/>
          </a:p>
        </p:txBody>
      </p:sp>
      <p:pic>
        <p:nvPicPr>
          <p:cNvPr id="6" name="Рисунок 5" descr="http://lib5.podelise.ru/tw_files2/urls_473/7/d-6964/img2.jpg"/>
          <p:cNvPicPr/>
          <p:nvPr/>
        </p:nvPicPr>
        <p:blipFill rotWithShape="1">
          <a:blip r:embed="rId2">
            <a:extLst>
              <a:ext uri="{28A0092B-C50C-407E-A947-70E740481C1C}">
                <a14:useLocalDpi xmlns:a14="http://schemas.microsoft.com/office/drawing/2010/main" val="0"/>
              </a:ext>
            </a:extLst>
          </a:blip>
          <a:srcRect t="25612" b="10922"/>
          <a:stretch/>
        </p:blipFill>
        <p:spPr bwMode="auto">
          <a:xfrm>
            <a:off x="107504" y="219074"/>
            <a:ext cx="8928992" cy="54421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7891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20</a:t>
            </a:fld>
            <a:endParaRPr lang="ru-RU"/>
          </a:p>
        </p:txBody>
      </p:sp>
      <p:sp>
        <p:nvSpPr>
          <p:cNvPr id="6" name="Прямоугольник 5"/>
          <p:cNvSpPr/>
          <p:nvPr/>
        </p:nvSpPr>
        <p:spPr>
          <a:xfrm>
            <a:off x="179511" y="188640"/>
            <a:ext cx="8856985" cy="535531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ст. 157 (злостное уклонение от уплаты средств на содержание детей или нетрудоспособных родителей);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ст. 110 (доведение до самоубийства);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ст. 119 (угроза убийством или причинением тяжкого вреда здоровью) и другие.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Статья 156 Уголовного кодекса Российской Федерации – Неисполнение обязанностей по воспитанию несовершеннолетнего:</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Неисполнение </a:t>
            </a:r>
            <a:r>
              <a:rPr lang="ru-RU" dirty="0">
                <a:latin typeface="Times New Roman" panose="02020603050405020304" pitchFamily="18" charset="0"/>
                <a:cs typeface="Times New Roman" panose="02020603050405020304" pitchFamily="18" charset="0"/>
              </a:rPr>
              <a:t>или ненадлежащее исполнение обязанностей по воспитанию несовершеннолетнего родителем или иным лицом, на которое возложены эти обязанности, а равно педагогом или другим работником образовательного, воспитательного, лечебного или иного учреждения, обязанного осуществлять надзор за несовершеннолетними, если это деяние соединено с жестоким обращением с несовершеннолетним, </a:t>
            </a:r>
            <a:r>
              <a:rPr lang="ru-RU" dirty="0" smtClean="0">
                <a:latin typeface="Times New Roman" panose="02020603050405020304" pitchFamily="18" charset="0"/>
                <a:cs typeface="Times New Roman" panose="02020603050405020304" pitchFamily="18" charset="0"/>
              </a:rPr>
              <a:t>- наказывается </a:t>
            </a:r>
            <a:r>
              <a:rPr lang="ru-RU" dirty="0">
                <a:latin typeface="Times New Roman" panose="02020603050405020304" pitchFamily="18" charset="0"/>
                <a:cs typeface="Times New Roman" panose="02020603050405020304" pitchFamily="18" charset="0"/>
              </a:rPr>
              <a:t>штрафом в размере до ста тысяч рублей или в размере заработной платы или иного дохода осужденного за период до одного года, либо обязательными работами на срок до четырехсот сорока часов, либо исправительными работами на срок до двух лет, либо принудительными работами на срок до трех лет с лишением права занимать определенные должности или заниматься определенной деятельностью на срок до пяти лет или без такового, либо лишением свободы на срок до трех лет с лишением права занимать определенные должности или заниматься определенной деятельностью на срок до пяти лет или без такового.</a:t>
            </a:r>
          </a:p>
        </p:txBody>
      </p:sp>
    </p:spTree>
    <p:extLst>
      <p:ext uri="{BB962C8B-B14F-4D97-AF65-F5344CB8AC3E}">
        <p14:creationId xmlns:p14="http://schemas.microsoft.com/office/powerpoint/2010/main" val="222187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1181692246"/>
              </p:ext>
            </p:extLst>
          </p:nvPr>
        </p:nvGraphicFramePr>
        <p:xfrm>
          <a:off x="15993" y="1412776"/>
          <a:ext cx="9144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21</a:t>
            </a:fld>
            <a:endParaRPr lang="ru-RU"/>
          </a:p>
        </p:txBody>
      </p:sp>
      <p:sp>
        <p:nvSpPr>
          <p:cNvPr id="6" name="Заголовок 1"/>
          <p:cNvSpPr>
            <a:spLocks noGrp="1"/>
          </p:cNvSpPr>
          <p:nvPr>
            <p:ph type="title"/>
          </p:nvPr>
        </p:nvSpPr>
        <p:spPr>
          <a:xfrm>
            <a:off x="179512" y="30590"/>
            <a:ext cx="8784976" cy="1238170"/>
          </a:xfrm>
        </p:spPr>
        <p:txBody>
          <a:bodyPr/>
          <a:lstStyle/>
          <a:p>
            <a:pPr algn="ctr"/>
            <a:r>
              <a:rPr lang="ru-RU" sz="2200" b="1" dirty="0" smtClean="0">
                <a:solidFill>
                  <a:srgbClr val="FF0000"/>
                </a:solidFill>
                <a:latin typeface="Times New Roman" panose="02020603050405020304" pitchFamily="18" charset="0"/>
                <a:cs typeface="Times New Roman" panose="02020603050405020304" pitchFamily="18" charset="0"/>
              </a:rPr>
              <a:t>Основные направления комплексной профилактической работы с семьями и детьми по предупреждению насилия и жестокого обращения</a:t>
            </a:r>
            <a:endParaRPr lang="ru-RU"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044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c.pics.livejournal.com/yrisska/14322575/55531/55531_90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50158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435280" cy="5937523"/>
          </a:xfrm>
        </p:spPr>
        <p:txBody>
          <a:bodyPr>
            <a:normAutofit fontScale="25000" lnSpcReduction="20000"/>
          </a:bodyPr>
          <a:lstStyle/>
          <a:p>
            <a:pPr indent="330835" algn="ctr">
              <a:lnSpc>
                <a:spcPts val="1285"/>
              </a:lnSpc>
              <a:spcBef>
                <a:spcPts val="60"/>
              </a:spcBef>
              <a:spcAft>
                <a:spcPts val="0"/>
              </a:spcAft>
            </a:pPr>
            <a:r>
              <a:rPr lang="ru-RU" sz="11200" dirty="0">
                <a:solidFill>
                  <a:srgbClr val="FF0000"/>
                </a:solidFill>
                <a:latin typeface="Times New Roman"/>
                <a:ea typeface="Times New Roman"/>
                <a:cs typeface="Times New Roman"/>
              </a:rPr>
              <a:t>Организация работы со случаями </a:t>
            </a:r>
            <a:r>
              <a:rPr lang="ru-RU" sz="11200" dirty="0" smtClean="0">
                <a:solidFill>
                  <a:srgbClr val="FF0000"/>
                </a:solidFill>
                <a:latin typeface="Times New Roman"/>
                <a:ea typeface="Times New Roman"/>
                <a:cs typeface="Times New Roman"/>
              </a:rPr>
              <a:t>жестокого</a:t>
            </a:r>
          </a:p>
          <a:p>
            <a:pPr indent="330835" algn="ctr">
              <a:lnSpc>
                <a:spcPts val="1285"/>
              </a:lnSpc>
              <a:spcBef>
                <a:spcPts val="60"/>
              </a:spcBef>
              <a:spcAft>
                <a:spcPts val="0"/>
              </a:spcAft>
            </a:pPr>
            <a:endParaRPr lang="ru-RU" sz="11200" dirty="0">
              <a:solidFill>
                <a:srgbClr val="FF0000"/>
              </a:solidFill>
              <a:latin typeface="Times New Roman"/>
              <a:ea typeface="Times New Roman"/>
              <a:cs typeface="Times New Roman"/>
            </a:endParaRPr>
          </a:p>
          <a:p>
            <a:pPr indent="330835" algn="ctr">
              <a:lnSpc>
                <a:spcPts val="1285"/>
              </a:lnSpc>
              <a:spcBef>
                <a:spcPts val="60"/>
              </a:spcBef>
              <a:spcAft>
                <a:spcPts val="0"/>
              </a:spcAft>
            </a:pPr>
            <a:r>
              <a:rPr lang="ru-RU" sz="11200" dirty="0" smtClean="0">
                <a:solidFill>
                  <a:srgbClr val="FF0000"/>
                </a:solidFill>
                <a:latin typeface="Times New Roman"/>
                <a:ea typeface="Times New Roman"/>
                <a:cs typeface="Times New Roman"/>
              </a:rPr>
              <a:t> </a:t>
            </a:r>
            <a:r>
              <a:rPr lang="ru-RU" sz="11200" dirty="0">
                <a:solidFill>
                  <a:srgbClr val="FF0000"/>
                </a:solidFill>
                <a:latin typeface="Times New Roman"/>
                <a:ea typeface="Times New Roman"/>
                <a:cs typeface="Times New Roman"/>
              </a:rPr>
              <a:t>обращения с детьми</a:t>
            </a:r>
            <a:r>
              <a:rPr lang="ru-RU" sz="11200" dirty="0" smtClean="0">
                <a:solidFill>
                  <a:srgbClr val="FF0000"/>
                </a:solidFill>
                <a:latin typeface="Times New Roman"/>
                <a:ea typeface="Times New Roman"/>
                <a:cs typeface="Times New Roman"/>
              </a:rPr>
              <a:t>:</a:t>
            </a:r>
          </a:p>
          <a:p>
            <a:pPr indent="330835" algn="ctr">
              <a:lnSpc>
                <a:spcPts val="1285"/>
              </a:lnSpc>
              <a:spcBef>
                <a:spcPts val="60"/>
              </a:spcBef>
              <a:spcAft>
                <a:spcPts val="0"/>
              </a:spcAft>
            </a:pPr>
            <a:endParaRPr lang="ru-RU" sz="11200" dirty="0">
              <a:solidFill>
                <a:srgbClr val="FF0000"/>
              </a:solidFill>
              <a:latin typeface="Times New Roman"/>
              <a:ea typeface="Times New Roman"/>
            </a:endParaRPr>
          </a:p>
          <a:p>
            <a:pPr indent="338455" algn="just">
              <a:lnSpc>
                <a:spcPts val="1260"/>
              </a:lnSpc>
              <a:spcAft>
                <a:spcPts val="0"/>
              </a:spcAft>
            </a:pPr>
            <a:r>
              <a:rPr lang="ru-RU" sz="8000" b="0" dirty="0">
                <a:solidFill>
                  <a:srgbClr val="002060"/>
                </a:solidFill>
                <a:latin typeface="Times New Roman" panose="02020603050405020304" pitchFamily="18" charset="0"/>
                <a:ea typeface="Times New Roman"/>
                <a:cs typeface="Times New Roman" panose="02020603050405020304" pitchFamily="18" charset="0"/>
              </a:rPr>
              <a:t>1. Первое направление основывается на том, что значительная часть случаев насилия над детьми, по поводу которых граждане обращаются, являются преступления. Поэтому обязательным элементом помощи, оказываемой детям и их семьям, является правовая поддержка. Специалисты тесно взаимодействуют с правоохранительными органами, оказывают им содействие при расследовании преступлений в отношении детей.</a:t>
            </a:r>
          </a:p>
          <a:p>
            <a:pPr indent="328930" algn="just">
              <a:lnSpc>
                <a:spcPts val="1260"/>
              </a:lnSpc>
              <a:spcAft>
                <a:spcPts val="0"/>
              </a:spcAft>
            </a:pPr>
            <a:r>
              <a:rPr lang="ru-RU" sz="8000" b="0" dirty="0">
                <a:solidFill>
                  <a:srgbClr val="002060"/>
                </a:solidFill>
                <a:latin typeface="Times New Roman" panose="02020603050405020304" pitchFamily="18" charset="0"/>
                <a:ea typeface="Times New Roman"/>
                <a:cs typeface="Times New Roman" panose="02020603050405020304" pitchFamily="18" charset="0"/>
              </a:rPr>
              <a:t>2. Второе направление основывается на том, что жестокое обращение с ребенком, особенно сексуальное насилие, является для него тяжелой психической травмой. Для устранения психических последствий жестокого обращения необходимо оказание ребенку квалифицированной психологической, а в ряде случаев и психиатрической, помощи.</a:t>
            </a:r>
          </a:p>
          <a:p>
            <a:pPr indent="330835" algn="just">
              <a:lnSpc>
                <a:spcPts val="1260"/>
              </a:lnSpc>
              <a:spcBef>
                <a:spcPts val="25"/>
              </a:spcBef>
              <a:spcAft>
                <a:spcPts val="0"/>
              </a:spcAft>
            </a:pPr>
            <a:r>
              <a:rPr lang="ru-RU" sz="8000" b="0" dirty="0">
                <a:solidFill>
                  <a:srgbClr val="002060"/>
                </a:solidFill>
                <a:latin typeface="Times New Roman" panose="02020603050405020304" pitchFamily="18" charset="0"/>
                <a:ea typeface="Times New Roman"/>
                <a:cs typeface="Times New Roman" panose="02020603050405020304" pitchFamily="18" charset="0"/>
              </a:rPr>
              <a:t>Оказание психологической помощи рассматривается как основное направление деятельности. Это связано с тем, что по объективным причинам выявить преступника, совершившего насилие над ребенком, и добиться его осуждения удается не во всех случаях. Успех расследования не всегда зависит от специалистов. В то же время психологическая помощь может быть оказана каждому пострадавшему ребенку, и качество этой помощи зависит только от психологов.</a:t>
            </a:r>
          </a:p>
          <a:p>
            <a:pPr indent="327660" algn="just">
              <a:lnSpc>
                <a:spcPts val="1260"/>
              </a:lnSpc>
              <a:spcAft>
                <a:spcPts val="0"/>
              </a:spcAft>
            </a:pPr>
            <a:r>
              <a:rPr lang="ru-RU" sz="8000" b="0" dirty="0">
                <a:solidFill>
                  <a:srgbClr val="002060"/>
                </a:solidFill>
                <a:latin typeface="Times New Roman" panose="02020603050405020304" pitchFamily="18" charset="0"/>
                <a:ea typeface="Times New Roman"/>
                <a:cs typeface="Times New Roman" panose="02020603050405020304" pitchFamily="18" charset="0"/>
              </a:rPr>
              <a:t>Таким образом, целью оказания помощи ребенку, пострадавшему от насилия, и его семье является устранение негативных последствий перенесенного насилия. Достижению поставленной цели служат следующие средства: прекращение насилия и обеспечение безопасности ребенка; оказание медицинской помощи ребенку; психологическая реабилитация ребенка и членов его семьи; возмещение вреда, причиненного насилием.</a:t>
            </a:r>
          </a:p>
          <a:p>
            <a:endParaRPr lang="ru-RU" dirty="0"/>
          </a:p>
        </p:txBody>
      </p:sp>
    </p:spTree>
    <p:extLst>
      <p:ext uri="{BB962C8B-B14F-4D97-AF65-F5344CB8AC3E}">
        <p14:creationId xmlns:p14="http://schemas.microsoft.com/office/powerpoint/2010/main" val="3168287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107504" y="404664"/>
            <a:ext cx="8927976" cy="4563888"/>
          </a:xfrm>
        </p:spPr>
        <p:txBody>
          <a:bodyPr/>
          <a:lstStyle/>
          <a:p>
            <a:pPr indent="324485" algn="just">
              <a:lnSpc>
                <a:spcPts val="1260"/>
              </a:lnSpc>
              <a:spcBef>
                <a:spcPts val="25"/>
              </a:spcBef>
              <a:spcAft>
                <a:spcPts val="0"/>
              </a:spcAft>
            </a:pPr>
            <a:r>
              <a:rPr lang="ru-RU" sz="2000" b="0" dirty="0">
                <a:solidFill>
                  <a:srgbClr val="002060"/>
                </a:solidFill>
                <a:latin typeface="Times New Roman"/>
                <a:ea typeface="Times New Roman"/>
                <a:cs typeface="Times New Roman"/>
              </a:rPr>
              <a:t>Привлечение виновного к уголовной ответственности и осуждение его за совершенное преступление, лишение родительских прав должно рассматриваться как один из механизмов прекращения насилия и обеспечения безопасности ребенка. Далеко не всегда этот механизм оказывается достаточно эффективным. На практике часто приходится сталкиваться со случаями, когда страдающий хроническим алкоголизмом родитель, осужденный за жестокое обращение с ребенком и даже лишенный родительских прав, продолжает проживать в одной квартире с ребенком из-за невозможности разъезда. Поведение такого родителя после вступления в силу решения суда существенно не меняется, что не позволяет обеспечить необходимый уровень безопасности ребенка.</a:t>
            </a:r>
            <a:endParaRPr lang="ru-RU" sz="2000" b="0" dirty="0">
              <a:solidFill>
                <a:srgbClr val="002060"/>
              </a:solidFill>
              <a:latin typeface="Times New Roman"/>
              <a:ea typeface="Times New Roman"/>
            </a:endParaRPr>
          </a:p>
          <a:p>
            <a:pPr indent="328930" algn="just">
              <a:lnSpc>
                <a:spcPts val="1260"/>
              </a:lnSpc>
              <a:spcBef>
                <a:spcPts val="10"/>
              </a:spcBef>
              <a:spcAft>
                <a:spcPts val="0"/>
              </a:spcAft>
            </a:pPr>
            <a:r>
              <a:rPr lang="ru-RU" sz="2000" b="0" dirty="0">
                <a:solidFill>
                  <a:srgbClr val="002060"/>
                </a:solidFill>
                <a:latin typeface="Times New Roman"/>
                <a:ea typeface="Times New Roman"/>
                <a:cs typeface="Times New Roman"/>
              </a:rPr>
              <a:t>Объем медицинской помощи, оказываемый детям, определяется наиболее распространенными медицинскими последствиями жестокого обращения с детьми, а также тем, что в случаях опасного для жизни физического насилия работа с детьми начинается после получения ими соответствующей медицинской помощи.</a:t>
            </a:r>
            <a:endParaRPr lang="ru-RU" sz="2000" b="0" dirty="0">
              <a:solidFill>
                <a:srgbClr val="002060"/>
              </a:solidFill>
              <a:latin typeface="Times New Roman"/>
              <a:ea typeface="Times New Roman"/>
            </a:endParaRPr>
          </a:p>
          <a:p>
            <a:pPr indent="328930" algn="just">
              <a:lnSpc>
                <a:spcPts val="1260"/>
              </a:lnSpc>
              <a:spcAft>
                <a:spcPts val="0"/>
              </a:spcAft>
            </a:pPr>
            <a:r>
              <a:rPr lang="ru-RU" sz="2000" b="0" dirty="0">
                <a:solidFill>
                  <a:srgbClr val="002060"/>
                </a:solidFill>
                <a:latin typeface="Times New Roman"/>
                <a:ea typeface="Times New Roman"/>
                <a:cs typeface="Times New Roman"/>
              </a:rPr>
              <a:t>Случаи тяжелого или длительного насилия зачастую приводят к развитию психических нарушений, для коррекции которых необходимо оказание психиатрической помощи. Врач-психиатр помогает психологам установить, какие эмоционально-волевые расстройства и нарушения поведения ребенка связаны с перенесенной психической травмой, а какие с имеющимся у него психическим расстройством.</a:t>
            </a:r>
            <a:endParaRPr lang="ru-RU" sz="2000" b="0" dirty="0">
              <a:solidFill>
                <a:srgbClr val="002060"/>
              </a:solidFill>
              <a:latin typeface="Times New Roman"/>
              <a:ea typeface="Times New Roman"/>
            </a:endParaRPr>
          </a:p>
          <a:p>
            <a:pPr indent="326390" algn="just">
              <a:lnSpc>
                <a:spcPts val="1260"/>
              </a:lnSpc>
              <a:spcAft>
                <a:spcPts val="0"/>
              </a:spcAft>
            </a:pPr>
            <a:r>
              <a:rPr lang="ru-RU" sz="2000" b="0" dirty="0">
                <a:solidFill>
                  <a:srgbClr val="002060"/>
                </a:solidFill>
                <a:latin typeface="Times New Roman"/>
                <a:ea typeface="Times New Roman"/>
                <a:cs typeface="Times New Roman"/>
              </a:rPr>
              <a:t>В случаях сексуального насилия важную роль играет осмотр, проведенный врачом, прошедшим специальную подготовку.</a:t>
            </a:r>
            <a:endParaRPr lang="ru-RU" sz="2000" b="0" dirty="0">
              <a:solidFill>
                <a:srgbClr val="002060"/>
              </a:solidFill>
              <a:latin typeface="Times New Roman"/>
              <a:ea typeface="Times New Roman"/>
            </a:endParaRPr>
          </a:p>
          <a:p>
            <a:endParaRPr lang="ru-RU" altLang="ru-RU" dirty="0" smtClean="0">
              <a:solidFill>
                <a:srgbClr val="002060"/>
              </a:solidFill>
            </a:endParaRPr>
          </a:p>
        </p:txBody>
      </p:sp>
      <p:sp>
        <p:nvSpPr>
          <p:cNvPr id="4" name="Дата 3"/>
          <p:cNvSpPr>
            <a:spLocks noGrp="1"/>
          </p:cNvSpPr>
          <p:nvPr>
            <p:ph type="dt" sz="half" idx="10"/>
          </p:nvPr>
        </p:nvSpPr>
        <p:spPr/>
        <p:txBody>
          <a:bodyPr/>
          <a:lstStyle/>
          <a:p>
            <a:pPr>
              <a:defRPr/>
            </a:pPr>
            <a:fld id="{AD6DC412-97E5-407B-9B90-39D4BEFB1E28}" type="datetime1">
              <a:rPr lang="ru-RU"/>
              <a:pPr>
                <a:defRPr/>
              </a:pPr>
              <a:t>14.01.2021</a:t>
            </a:fld>
            <a:endParaRPr lang="ru-RU"/>
          </a:p>
        </p:txBody>
      </p:sp>
      <p:sp>
        <p:nvSpPr>
          <p:cNvPr id="5" name="Номер слайда 4"/>
          <p:cNvSpPr>
            <a:spLocks noGrp="1"/>
          </p:cNvSpPr>
          <p:nvPr>
            <p:ph type="sldNum" sz="quarter" idx="12"/>
          </p:nvPr>
        </p:nvSpPr>
        <p:spPr/>
        <p:txBody>
          <a:bodyPr/>
          <a:lstStyle/>
          <a:p>
            <a:pPr>
              <a:defRPr/>
            </a:pPr>
            <a:fld id="{5F1911F5-6FD6-4727-879C-A7BFC1C56A36}" type="slidenum">
              <a:rPr lang="ru-RU"/>
              <a:pPr>
                <a:defRPr/>
              </a:pPr>
              <a:t>24</a:t>
            </a:fld>
            <a:endParaRPr lang="ru-RU"/>
          </a:p>
        </p:txBody>
      </p:sp>
      <p:pic>
        <p:nvPicPr>
          <p:cNvPr id="6" name="Рисунок 5" descr="http://school-p.ucoz.com/_nw/4/69046169.jpg"/>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18497"/>
            <a:ext cx="3937620" cy="202287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548680"/>
            <a:ext cx="4464496" cy="5577483"/>
          </a:xfrm>
        </p:spPr>
        <p:txBody>
          <a:bodyPr>
            <a:normAutofit fontScale="92500" lnSpcReduction="10000"/>
          </a:bodyPr>
          <a:lstStyle/>
          <a:p>
            <a:pPr marL="0" indent="0" algn="ctr">
              <a:lnSpc>
                <a:spcPct val="115000"/>
              </a:lnSpc>
              <a:spcAft>
                <a:spcPts val="0"/>
              </a:spcAft>
              <a:buNone/>
            </a:pPr>
            <a:r>
              <a:rPr lang="ru-RU" sz="2400" i="1" dirty="0">
                <a:solidFill>
                  <a:srgbClr val="FF0000"/>
                </a:solidFill>
                <a:latin typeface="Times New Roman"/>
                <a:ea typeface="Calibri"/>
                <a:cs typeface="Times New Roman"/>
              </a:rPr>
              <a:t>Безопасность — это явление, обеспечивающее нормальное </a:t>
            </a:r>
            <a:r>
              <a:rPr lang="ru-RU" sz="2400" i="1" dirty="0" smtClean="0">
                <a:solidFill>
                  <a:srgbClr val="FF0000"/>
                </a:solidFill>
                <a:latin typeface="Times New Roman"/>
                <a:ea typeface="Calibri"/>
                <a:cs typeface="Times New Roman"/>
              </a:rPr>
              <a:t>развитие</a:t>
            </a:r>
            <a:r>
              <a:rPr lang="ru-RU" sz="2400" dirty="0" smtClean="0">
                <a:solidFill>
                  <a:srgbClr val="FF0000"/>
                </a:solidFill>
                <a:latin typeface="Calibri"/>
                <a:ea typeface="Calibri"/>
                <a:cs typeface="Times New Roman"/>
              </a:rPr>
              <a:t> </a:t>
            </a:r>
            <a:r>
              <a:rPr lang="ru-RU" sz="2400" i="1" dirty="0" smtClean="0">
                <a:solidFill>
                  <a:srgbClr val="FF0000"/>
                </a:solidFill>
                <a:latin typeface="Times New Roman"/>
                <a:ea typeface="Calibri"/>
                <a:cs typeface="Times New Roman"/>
              </a:rPr>
              <a:t>личности</a:t>
            </a:r>
            <a:r>
              <a:rPr lang="ru-RU" sz="2400" i="1" dirty="0">
                <a:solidFill>
                  <a:srgbClr val="FF0000"/>
                </a:solidFill>
                <a:latin typeface="Times New Roman"/>
                <a:ea typeface="Calibri"/>
                <a:cs typeface="Times New Roman"/>
              </a:rPr>
              <a:t>. </a:t>
            </a:r>
            <a:endParaRPr lang="ru-RU" sz="2400" i="1" dirty="0" smtClean="0">
              <a:solidFill>
                <a:srgbClr val="FF0000"/>
              </a:solidFill>
              <a:latin typeface="Times New Roman"/>
              <a:ea typeface="Calibri"/>
              <a:cs typeface="Times New Roman"/>
            </a:endParaRPr>
          </a:p>
          <a:p>
            <a:pPr marL="0" indent="0">
              <a:lnSpc>
                <a:spcPct val="115000"/>
              </a:lnSpc>
              <a:spcAft>
                <a:spcPts val="0"/>
              </a:spcAft>
              <a:buNone/>
            </a:pPr>
            <a:r>
              <a:rPr lang="ru-RU" i="1" dirty="0" smtClean="0">
                <a:latin typeface="Times New Roman"/>
                <a:ea typeface="Calibri"/>
                <a:cs typeface="Times New Roman"/>
              </a:rPr>
              <a:t>	</a:t>
            </a:r>
            <a:r>
              <a:rPr lang="ru-RU" sz="2400" dirty="0" smtClean="0">
                <a:latin typeface="Times New Roman" panose="02020603050405020304" pitchFamily="18" charset="0"/>
                <a:ea typeface="Calibri"/>
                <a:cs typeface="Times New Roman" panose="02020603050405020304" pitchFamily="18" charset="0"/>
              </a:rPr>
              <a:t>Потребность в</a:t>
            </a: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 </a:t>
            </a:r>
            <a:r>
              <a:rPr lang="ru-RU" sz="2400" dirty="0">
                <a:latin typeface="Times New Roman" panose="02020603050405020304" pitchFamily="18" charset="0"/>
                <a:ea typeface="Calibri"/>
                <a:cs typeface="Times New Roman" panose="02020603050405020304" pitchFamily="18" charset="0"/>
              </a:rPr>
              <a:t>безопасности </a:t>
            </a:r>
            <a:r>
              <a:rPr lang="ru-RU" sz="2400" dirty="0" smtClean="0">
                <a:latin typeface="Times New Roman" panose="02020603050405020304" pitchFamily="18" charset="0"/>
                <a:ea typeface="Calibri"/>
                <a:cs typeface="Times New Roman" panose="02020603050405020304" pitchFamily="18" charset="0"/>
              </a:rPr>
              <a:t>является</a:t>
            </a: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 </a:t>
            </a:r>
            <a:r>
              <a:rPr lang="ru-RU" sz="2400" dirty="0">
                <a:latin typeface="Times New Roman" panose="02020603050405020304" pitchFamily="18" charset="0"/>
                <a:ea typeface="Calibri"/>
                <a:cs typeface="Times New Roman" panose="02020603050405020304" pitchFamily="18" charset="0"/>
              </a:rPr>
              <a:t>базовой в иерархии </a:t>
            </a:r>
            <a:endParaRPr lang="ru-RU" sz="2400" dirty="0" smtClean="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потребностей </a:t>
            </a:r>
            <a:r>
              <a:rPr lang="ru-RU" sz="2400" dirty="0">
                <a:latin typeface="Times New Roman" panose="02020603050405020304" pitchFamily="18" charset="0"/>
                <a:ea typeface="Calibri"/>
                <a:cs typeface="Times New Roman" panose="02020603050405020304" pitchFamily="18" charset="0"/>
              </a:rPr>
              <a:t>человека по </a:t>
            </a:r>
            <a:endParaRPr lang="ru-RU" sz="2400" dirty="0" smtClean="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А</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Маслоу</a:t>
            </a:r>
            <a:r>
              <a:rPr lang="ru-RU" sz="2400" dirty="0">
                <a:latin typeface="Times New Roman" panose="02020603050405020304" pitchFamily="18" charset="0"/>
                <a:ea typeface="Calibri"/>
                <a:cs typeface="Times New Roman" panose="02020603050405020304" pitchFamily="18" charset="0"/>
              </a:rPr>
              <a:t>, без </a:t>
            </a:r>
            <a:r>
              <a:rPr lang="ru-RU" sz="2400" dirty="0" smtClean="0">
                <a:latin typeface="Times New Roman" panose="02020603050405020304" pitchFamily="18" charset="0"/>
                <a:ea typeface="Calibri"/>
                <a:cs typeface="Times New Roman" panose="02020603050405020304" pitchFamily="18" charset="0"/>
              </a:rPr>
              <a:t>частичного</a:t>
            </a: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 </a:t>
            </a:r>
            <a:r>
              <a:rPr lang="ru-RU" sz="2400" dirty="0">
                <a:latin typeface="Times New Roman" panose="02020603050405020304" pitchFamily="18" charset="0"/>
                <a:ea typeface="Calibri"/>
                <a:cs typeface="Times New Roman" panose="02020603050405020304" pitchFamily="18" charset="0"/>
              </a:rPr>
              <a:t>удовлетворения </a:t>
            </a:r>
            <a:r>
              <a:rPr lang="ru-RU" sz="2400" dirty="0" smtClean="0">
                <a:latin typeface="Times New Roman" panose="02020603050405020304" pitchFamily="18" charset="0"/>
                <a:ea typeface="Calibri"/>
                <a:cs typeface="Times New Roman" panose="02020603050405020304" pitchFamily="18" charset="0"/>
              </a:rPr>
              <a:t>которой </a:t>
            </a: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невозможно </a:t>
            </a:r>
            <a:r>
              <a:rPr lang="ru-RU" sz="2400" dirty="0">
                <a:latin typeface="Times New Roman" panose="02020603050405020304" pitchFamily="18" charset="0"/>
                <a:ea typeface="Calibri"/>
                <a:cs typeface="Times New Roman" panose="02020603050405020304" pitchFamily="18" charset="0"/>
              </a:rPr>
              <a:t>гармоничное </a:t>
            </a:r>
            <a:endParaRPr lang="ru-RU" sz="2400" dirty="0" smtClean="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развитие </a:t>
            </a:r>
            <a:r>
              <a:rPr lang="ru-RU" sz="2400" dirty="0">
                <a:latin typeface="Times New Roman" panose="02020603050405020304" pitchFamily="18" charset="0"/>
                <a:ea typeface="Calibri"/>
                <a:cs typeface="Times New Roman" panose="02020603050405020304" pitchFamily="18" charset="0"/>
              </a:rPr>
              <a:t>личности, </a:t>
            </a:r>
            <a:endParaRPr lang="ru-RU" sz="2400" dirty="0" smtClean="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ru-RU" sz="2400" dirty="0" smtClean="0">
                <a:latin typeface="Times New Roman" panose="02020603050405020304" pitchFamily="18" charset="0"/>
                <a:ea typeface="Calibri"/>
                <a:cs typeface="Times New Roman" panose="02020603050405020304" pitchFamily="18" charset="0"/>
              </a:rPr>
              <a:t>достижение самореализации</a:t>
            </a:r>
            <a:r>
              <a:rPr lang="ru-RU" sz="2400" dirty="0">
                <a:latin typeface="Times New Roman" panose="02020603050405020304" pitchFamily="18" charset="0"/>
                <a:ea typeface="Calibri"/>
                <a:cs typeface="Times New Roman" panose="02020603050405020304" pitchFamily="18" charset="0"/>
              </a:rPr>
              <a:t>.</a:t>
            </a:r>
          </a:p>
          <a:p>
            <a:endParaRPr lang="ru-RU" dirty="0"/>
          </a:p>
        </p:txBody>
      </p:sp>
      <p:pic>
        <p:nvPicPr>
          <p:cNvPr id="1026" name="Picture 2" descr="http://motiv-yspexa.ru/assets/uploads/Photos/111616444_omotivaciiv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442798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1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3384376"/>
          </a:xfrm>
        </p:spPr>
        <p:txBody>
          <a:bodyPr>
            <a:normAutofit/>
          </a:bodyPr>
          <a:lstStyle/>
          <a:p>
            <a:pPr marL="0" indent="0" algn="just">
              <a:lnSpc>
                <a:spcPct val="115000"/>
              </a:lnSpc>
              <a:spcAft>
                <a:spcPts val="0"/>
              </a:spcAft>
              <a:buNone/>
            </a:pPr>
            <a:r>
              <a:rPr lang="ru-RU" dirty="0" smtClean="0">
                <a:solidFill>
                  <a:schemeClr val="bg2">
                    <a:lumMod val="25000"/>
                  </a:schemeClr>
                </a:solidFill>
                <a:latin typeface="Times New Roman"/>
                <a:ea typeface="Calibri"/>
                <a:cs typeface="Times New Roman"/>
              </a:rPr>
              <a:t>	</a:t>
            </a:r>
            <a:r>
              <a:rPr lang="ru-RU" sz="1800" dirty="0" smtClean="0">
                <a:solidFill>
                  <a:schemeClr val="bg2">
                    <a:lumMod val="25000"/>
                  </a:schemeClr>
                </a:solidFill>
                <a:latin typeface="Times New Roman"/>
                <a:ea typeface="Calibri"/>
                <a:cs typeface="Times New Roman"/>
              </a:rPr>
              <a:t>В </a:t>
            </a:r>
            <a:r>
              <a:rPr lang="ru-RU" sz="1800" dirty="0">
                <a:solidFill>
                  <a:schemeClr val="bg2">
                    <a:lumMod val="25000"/>
                  </a:schemeClr>
                </a:solidFill>
                <a:latin typeface="Times New Roman"/>
                <a:ea typeface="Calibri"/>
                <a:cs typeface="Times New Roman"/>
              </a:rPr>
              <a:t>науке под безопасностью понимается состояние </a:t>
            </a:r>
            <a:r>
              <a:rPr lang="ru-RU" sz="1800" dirty="0" smtClean="0">
                <a:solidFill>
                  <a:schemeClr val="bg2">
                    <a:lumMod val="25000"/>
                  </a:schemeClr>
                </a:solidFill>
                <a:latin typeface="Times New Roman"/>
                <a:ea typeface="Calibri"/>
                <a:cs typeface="Times New Roman"/>
              </a:rPr>
              <a:t>защищенности</a:t>
            </a:r>
            <a:r>
              <a:rPr lang="ru-RU" sz="1800" dirty="0" smtClean="0">
                <a:solidFill>
                  <a:schemeClr val="bg2">
                    <a:lumMod val="25000"/>
                  </a:schemeClr>
                </a:solidFill>
                <a:latin typeface="Calibri"/>
                <a:ea typeface="Calibri"/>
                <a:cs typeface="Times New Roman"/>
              </a:rPr>
              <a:t>  </a:t>
            </a:r>
            <a:r>
              <a:rPr lang="ru-RU" sz="1800" dirty="0" smtClean="0">
                <a:solidFill>
                  <a:schemeClr val="bg2">
                    <a:lumMod val="25000"/>
                  </a:schemeClr>
                </a:solidFill>
                <a:latin typeface="Times New Roman"/>
                <a:ea typeface="Calibri"/>
                <a:cs typeface="Times New Roman"/>
              </a:rPr>
              <a:t>жизненно </a:t>
            </a:r>
            <a:r>
              <a:rPr lang="ru-RU" sz="1800" dirty="0">
                <a:solidFill>
                  <a:schemeClr val="bg2">
                    <a:lumMod val="25000"/>
                  </a:schemeClr>
                </a:solidFill>
                <a:latin typeface="Times New Roman"/>
                <a:ea typeface="Calibri"/>
                <a:cs typeface="Times New Roman"/>
              </a:rPr>
              <a:t>важных интересов личности, общества и государства от </a:t>
            </a:r>
            <a:r>
              <a:rPr lang="ru-RU" sz="1800" dirty="0" smtClean="0">
                <a:solidFill>
                  <a:schemeClr val="bg2">
                    <a:lumMod val="25000"/>
                  </a:schemeClr>
                </a:solidFill>
                <a:latin typeface="Times New Roman"/>
                <a:ea typeface="Calibri"/>
                <a:cs typeface="Times New Roman"/>
              </a:rPr>
              <a:t>вну</a:t>
            </a:r>
            <a:r>
              <a:rPr lang="ru-RU" sz="1800" dirty="0" smtClean="0">
                <a:solidFill>
                  <a:schemeClr val="bg2">
                    <a:lumMod val="25000"/>
                  </a:schemeClr>
                </a:solidFill>
                <a:latin typeface="Times New Roman"/>
                <a:ea typeface="Calibri"/>
              </a:rPr>
              <a:t>тренних </a:t>
            </a:r>
            <a:r>
              <a:rPr lang="ru-RU" sz="1800" dirty="0">
                <a:solidFill>
                  <a:schemeClr val="bg2">
                    <a:lumMod val="25000"/>
                  </a:schemeClr>
                </a:solidFill>
                <a:latin typeface="Times New Roman"/>
                <a:ea typeface="Calibri"/>
              </a:rPr>
              <a:t>и внешних угроз</a:t>
            </a:r>
            <a:r>
              <a:rPr lang="ru-RU" sz="1800" dirty="0" smtClean="0">
                <a:solidFill>
                  <a:schemeClr val="bg2">
                    <a:lumMod val="25000"/>
                  </a:schemeClr>
                </a:solidFill>
                <a:latin typeface="Times New Roman"/>
                <a:ea typeface="Calibri"/>
              </a:rPr>
              <a:t>.</a:t>
            </a:r>
          </a:p>
          <a:p>
            <a:pPr marL="0" indent="0" algn="just">
              <a:lnSpc>
                <a:spcPct val="115000"/>
              </a:lnSpc>
              <a:spcAft>
                <a:spcPts val="0"/>
              </a:spcAft>
              <a:buNone/>
            </a:pPr>
            <a:r>
              <a:rPr lang="ru-RU" sz="1800" dirty="0" smtClean="0">
                <a:solidFill>
                  <a:schemeClr val="bg2">
                    <a:lumMod val="25000"/>
                  </a:schemeClr>
                </a:solidFill>
                <a:latin typeface="Times New Roman"/>
                <a:ea typeface="Calibri"/>
              </a:rPr>
              <a:t>	 </a:t>
            </a:r>
            <a:r>
              <a:rPr lang="ru-RU" sz="1800" dirty="0">
                <a:solidFill>
                  <a:schemeClr val="bg2">
                    <a:lumMod val="25000"/>
                  </a:schemeClr>
                </a:solidFill>
                <a:latin typeface="Times New Roman"/>
                <a:ea typeface="Calibri"/>
                <a:cs typeface="Times New Roman"/>
              </a:rPr>
              <a:t>В современном обществе наблюдается повышение психической </a:t>
            </a:r>
            <a:r>
              <a:rPr lang="ru-RU" sz="1800" dirty="0" smtClean="0">
                <a:solidFill>
                  <a:schemeClr val="bg2">
                    <a:lumMod val="25000"/>
                  </a:schemeClr>
                </a:solidFill>
                <a:latin typeface="Times New Roman"/>
                <a:ea typeface="Calibri"/>
                <a:cs typeface="Times New Roman"/>
              </a:rPr>
              <a:t>напряженности</a:t>
            </a:r>
            <a:r>
              <a:rPr lang="ru-RU" sz="1800" dirty="0">
                <a:solidFill>
                  <a:schemeClr val="bg2">
                    <a:lumMod val="25000"/>
                  </a:schemeClr>
                </a:solidFill>
                <a:latin typeface="Times New Roman"/>
                <a:ea typeface="Calibri"/>
                <a:cs typeface="Times New Roman"/>
              </a:rPr>
              <a:t>, на фоне которой происходит изменение ранее </a:t>
            </a:r>
            <a:r>
              <a:rPr lang="ru-RU" sz="1800" dirty="0" smtClean="0">
                <a:solidFill>
                  <a:schemeClr val="bg2">
                    <a:lumMod val="25000"/>
                  </a:schemeClr>
                </a:solidFill>
                <a:latin typeface="Times New Roman"/>
                <a:ea typeface="Calibri"/>
                <a:cs typeface="Times New Roman"/>
              </a:rPr>
              <a:t>устойчивых </a:t>
            </a:r>
            <a:r>
              <a:rPr lang="ru-RU" sz="1800" dirty="0">
                <a:solidFill>
                  <a:schemeClr val="bg2">
                    <a:lumMod val="25000"/>
                  </a:schemeClr>
                </a:solidFill>
                <a:latin typeface="Times New Roman"/>
                <a:ea typeface="Calibri"/>
                <a:cs typeface="Times New Roman"/>
              </a:rPr>
              <a:t>социальных установок и сложившихся стереотипов </a:t>
            </a:r>
            <a:r>
              <a:rPr lang="ru-RU" sz="1800" dirty="0" smtClean="0">
                <a:solidFill>
                  <a:schemeClr val="bg2">
                    <a:lumMod val="25000"/>
                  </a:schemeClr>
                </a:solidFill>
                <a:latin typeface="Times New Roman"/>
                <a:ea typeface="Calibri"/>
                <a:cs typeface="Times New Roman"/>
              </a:rPr>
              <a:t>поведения.</a:t>
            </a:r>
            <a:endParaRPr lang="ru-RU" sz="1800" dirty="0">
              <a:solidFill>
                <a:schemeClr val="bg2">
                  <a:lumMod val="25000"/>
                </a:schemeClr>
              </a:solidFill>
              <a:latin typeface="Times New Roman"/>
              <a:ea typeface="Calibri"/>
              <a:cs typeface="Times New Roman"/>
            </a:endParaRPr>
          </a:p>
          <a:p>
            <a:pPr marL="0" indent="0" algn="just">
              <a:lnSpc>
                <a:spcPct val="115000"/>
              </a:lnSpc>
              <a:spcAft>
                <a:spcPts val="0"/>
              </a:spcAft>
              <a:buNone/>
            </a:pPr>
            <a:r>
              <a:rPr lang="ru-RU" sz="1800" dirty="0" smtClean="0">
                <a:solidFill>
                  <a:schemeClr val="bg2">
                    <a:lumMod val="25000"/>
                  </a:schemeClr>
                </a:solidFill>
                <a:latin typeface="Times New Roman"/>
                <a:ea typeface="Calibri"/>
                <a:cs typeface="Times New Roman"/>
              </a:rPr>
              <a:t> 	И, к сожалению, общий агрессивный фон общества, определяемый  как массовые враждебные действия, направленные   на причинение страдания</a:t>
            </a:r>
            <a:r>
              <a:rPr lang="en-US" sz="1800" dirty="0" smtClean="0">
                <a:solidFill>
                  <a:schemeClr val="bg2">
                    <a:lumMod val="25000"/>
                  </a:schemeClr>
                </a:solidFill>
                <a:latin typeface="Times New Roman"/>
                <a:ea typeface="Calibri"/>
                <a:cs typeface="Times New Roman"/>
              </a:rPr>
              <a:t> ,</a:t>
            </a:r>
            <a:r>
              <a:rPr lang="ru-RU" sz="1800" dirty="0" smtClean="0">
                <a:solidFill>
                  <a:schemeClr val="bg2">
                    <a:lumMod val="25000"/>
                  </a:schemeClr>
                </a:solidFill>
                <a:latin typeface="Times New Roman"/>
                <a:ea typeface="Calibri"/>
                <a:cs typeface="Times New Roman"/>
              </a:rPr>
              <a:t> </a:t>
            </a:r>
            <a:r>
              <a:rPr lang="en-US" sz="1800" dirty="0" smtClean="0">
                <a:solidFill>
                  <a:schemeClr val="bg2">
                    <a:lumMod val="25000"/>
                  </a:schemeClr>
                </a:solidFill>
                <a:latin typeface="Times New Roman"/>
                <a:ea typeface="Calibri"/>
                <a:cs typeface="Times New Roman"/>
              </a:rPr>
              <a:t>не способствует  снижению   жестокости по отношению к детям.  </a:t>
            </a:r>
            <a:endParaRPr lang="ru-RU" sz="1800" dirty="0">
              <a:solidFill>
                <a:schemeClr val="bg2">
                  <a:lumMod val="25000"/>
                </a:schemeClr>
              </a:solidFill>
              <a:latin typeface="Calibri"/>
              <a:ea typeface="Calibri"/>
              <a:cs typeface="Times New Roman"/>
            </a:endParaRPr>
          </a:p>
        </p:txBody>
      </p:sp>
      <p:pic>
        <p:nvPicPr>
          <p:cNvPr id="2050" name="Picture 2" descr="http://www.livenet.de/sites/default/files/media/217064-Famil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01008"/>
            <a:ext cx="4824536" cy="321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3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0" y="188640"/>
            <a:ext cx="4320480" cy="6192688"/>
          </a:xfrm>
        </p:spPr>
        <p:txBody>
          <a:bodyPr/>
          <a:lstStyle/>
          <a:p>
            <a:pPr marL="0" indent="0" algn="ctr">
              <a:buNone/>
            </a:pPr>
            <a:r>
              <a:rPr lang="ru-RU" sz="3600" dirty="0">
                <a:solidFill>
                  <a:srgbClr val="FF0000"/>
                </a:solidFill>
                <a:latin typeface="Times New Roman"/>
                <a:ea typeface="Times New Roman"/>
              </a:rPr>
              <a:t>Ребенку легко причинить </a:t>
            </a:r>
            <a:r>
              <a:rPr lang="ru-RU" sz="3600" dirty="0" smtClean="0">
                <a:solidFill>
                  <a:srgbClr val="FF0000"/>
                </a:solidFill>
                <a:latin typeface="Times New Roman"/>
                <a:ea typeface="Times New Roman"/>
              </a:rPr>
              <a:t>вред!</a:t>
            </a:r>
          </a:p>
          <a:p>
            <a:pPr marL="0" indent="0" algn="ctr">
              <a:buNone/>
            </a:pPr>
            <a:endParaRPr lang="ru-RU" dirty="0" smtClean="0">
              <a:latin typeface="Times New Roman"/>
              <a:ea typeface="Times New Roman"/>
            </a:endParaRPr>
          </a:p>
          <a:p>
            <a:pPr marL="0" indent="0">
              <a:buNone/>
            </a:pPr>
            <a:r>
              <a:rPr lang="ru-RU" sz="2600" dirty="0" smtClean="0">
                <a:latin typeface="Times New Roman"/>
                <a:ea typeface="Times New Roman"/>
              </a:rPr>
              <a:t> </a:t>
            </a:r>
            <a:r>
              <a:rPr lang="ru-RU" sz="2600" dirty="0">
                <a:solidFill>
                  <a:schemeClr val="tx2"/>
                </a:solidFill>
                <a:latin typeface="Times New Roman"/>
                <a:ea typeface="Times New Roman"/>
              </a:rPr>
              <a:t>Уязвимость детей к насилию объясняется их физической, психической и социальной незрелостью, </a:t>
            </a:r>
            <a:r>
              <a:rPr lang="ru-RU" sz="2600" dirty="0" smtClean="0">
                <a:solidFill>
                  <a:schemeClr val="tx2"/>
                </a:solidFill>
                <a:latin typeface="Times New Roman"/>
                <a:ea typeface="Times New Roman"/>
              </a:rPr>
              <a:t>а </a:t>
            </a:r>
            <a:r>
              <a:rPr lang="ru-RU" sz="2600" dirty="0">
                <a:solidFill>
                  <a:schemeClr val="tx2"/>
                </a:solidFill>
                <a:latin typeface="Times New Roman"/>
                <a:ea typeface="Times New Roman"/>
              </a:rPr>
              <a:t>также зависимым, подчиненным положением по отношению к взрослым, будь то родители, опекуны, воспитатели, учителя. </a:t>
            </a:r>
          </a:p>
          <a:p>
            <a:endParaRPr lang="ru-RU" dirty="0">
              <a:solidFill>
                <a:schemeClr val="tx2"/>
              </a:solidFill>
            </a:endParaRPr>
          </a:p>
        </p:txBody>
      </p:sp>
      <p:pic>
        <p:nvPicPr>
          <p:cNvPr id="4" name="Рисунок 3" descr="http://www.zonacentronoticias.com/wp-content/uploads/2011/06/maltrato-infantil.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4266357" cy="5328592"/>
          </a:xfrm>
          <a:prstGeom prst="rect">
            <a:avLst/>
          </a:prstGeom>
          <a:noFill/>
          <a:ln>
            <a:noFill/>
          </a:ln>
        </p:spPr>
      </p:pic>
    </p:spTree>
    <p:extLst>
      <p:ext uri="{BB962C8B-B14F-4D97-AF65-F5344CB8AC3E}">
        <p14:creationId xmlns:p14="http://schemas.microsoft.com/office/powerpoint/2010/main" val="351280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903000"/>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Под жестоким обращением мы </a:t>
            </a:r>
            <a:r>
              <a:rPr lang="ru-RU" b="1" dirty="0" smtClean="0">
                <a:solidFill>
                  <a:srgbClr val="FF0000"/>
                </a:solidFill>
                <a:latin typeface="Times New Roman" panose="02020603050405020304" pitchFamily="18" charset="0"/>
                <a:cs typeface="Times New Roman" panose="02020603050405020304" pitchFamily="18" charset="0"/>
              </a:rPr>
              <a:t>понимаем…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340768"/>
            <a:ext cx="8640960" cy="3339709"/>
          </a:xfrm>
        </p:spPr>
        <p:txBody>
          <a:bodyPr>
            <a:normAutofit lnSpcReduction="10000"/>
          </a:bodyPr>
          <a:lstStyle/>
          <a:p>
            <a:r>
              <a:rPr lang="ru-RU" sz="1800" dirty="0" smtClean="0">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любое </a:t>
            </a:r>
            <a:r>
              <a:rPr lang="ru-RU" sz="1800" dirty="0">
                <a:solidFill>
                  <a:srgbClr val="002060"/>
                </a:solidFill>
                <a:latin typeface="Times New Roman" panose="02020603050405020304" pitchFamily="18" charset="0"/>
                <a:cs typeface="Times New Roman" panose="02020603050405020304" pitchFamily="18" charset="0"/>
              </a:rPr>
              <a:t>действие или бездействие по отношению к ребенку, в результате которого нарушается здоровье и социальное благополучие ребенка, создаются условия, мешающие его оптимальному физическому и/или психическому развитию, ущемляются его права и свободы</a:t>
            </a:r>
            <a:r>
              <a:rPr lang="ru-RU" sz="1800" dirty="0" smtClean="0">
                <a:solidFill>
                  <a:srgbClr val="002060"/>
                </a:solidFill>
                <a:latin typeface="Times New Roman" panose="02020603050405020304" pitchFamily="18" charset="0"/>
                <a:cs typeface="Times New Roman" panose="02020603050405020304" pitchFamily="18" charset="0"/>
              </a:rPr>
              <a:t>.</a:t>
            </a:r>
            <a:r>
              <a:rPr lang="ru-RU" sz="1800" dirty="0">
                <a:solidFill>
                  <a:srgbClr val="002060"/>
                </a:solidFill>
                <a:latin typeface="Times New Roman" panose="02020603050405020304" pitchFamily="18" charset="0"/>
                <a:cs typeface="Times New Roman" panose="02020603050405020304" pitchFamily="18" charset="0"/>
              </a:rPr>
              <a:t> Э</a:t>
            </a:r>
            <a:r>
              <a:rPr lang="ru-RU" sz="1800" dirty="0" smtClean="0">
                <a:solidFill>
                  <a:srgbClr val="002060"/>
                </a:solidFill>
                <a:latin typeface="Times New Roman" panose="02020603050405020304" pitchFamily="18" charset="0"/>
                <a:cs typeface="Times New Roman" panose="02020603050405020304" pitchFamily="18" charset="0"/>
              </a:rPr>
              <a:t>то </a:t>
            </a:r>
            <a:r>
              <a:rPr lang="ru-RU" sz="1800" dirty="0">
                <a:solidFill>
                  <a:srgbClr val="002060"/>
                </a:solidFill>
                <a:latin typeface="Times New Roman" panose="02020603050405020304" pitchFamily="18" charset="0"/>
                <a:cs typeface="Times New Roman" panose="02020603050405020304" pitchFamily="18" charset="0"/>
              </a:rPr>
              <a:t>плохое обращение с детьми в возрасте до 18 лет и отсутствие заботы о них. Оно охватывает все типы физического и/или эмоционального жестокого обращения, сексуального насилия, пренебрежения, невнимания и эксплуатации в коммерческих или иных целях, что приводит к нанесению реального или потенциального вреда здоровью, выживаемости, развитию или достоинству ребенка в контексте взаимосвязи ответственности, доверия или власти. Насилие со стороны сексуального партнера также иногда считается формой жестокого обращения с детьми. </a:t>
            </a:r>
          </a:p>
        </p:txBody>
      </p:sp>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6</a:t>
            </a:fld>
            <a:endParaRPr lang="ru-RU"/>
          </a:p>
        </p:txBody>
      </p:sp>
      <p:pic>
        <p:nvPicPr>
          <p:cNvPr id="6" name="Рисунок 5" descr="http://haecker-kitchen.ru/layouts/image/aHR0cDovL3d3dy51Y2hwb3J0YWwucnUvX2xkLzUzMi8zNzMyNzYwNy5wbmc="/>
          <p:cNvPicPr/>
          <p:nvPr/>
        </p:nvPicPr>
        <p:blipFill rotWithShape="1">
          <a:blip r:embed="rId2">
            <a:extLst>
              <a:ext uri="{28A0092B-C50C-407E-A947-70E740481C1C}">
                <a14:useLocalDpi xmlns:a14="http://schemas.microsoft.com/office/drawing/2010/main" val="0"/>
              </a:ext>
            </a:extLst>
          </a:blip>
          <a:srcRect l="3334" t="23030" r="47879" b="34546"/>
          <a:stretch/>
        </p:blipFill>
        <p:spPr bwMode="auto">
          <a:xfrm>
            <a:off x="2555776" y="4293096"/>
            <a:ext cx="4029116" cy="2333391"/>
          </a:xfrm>
          <a:prstGeom prst="rect">
            <a:avLst/>
          </a:prstGeom>
          <a:noFill/>
          <a:ln>
            <a:noFill/>
          </a:ln>
        </p:spPr>
      </p:pic>
    </p:spTree>
    <p:extLst>
      <p:ext uri="{BB962C8B-B14F-4D97-AF65-F5344CB8AC3E}">
        <p14:creationId xmlns:p14="http://schemas.microsoft.com/office/powerpoint/2010/main" val="996831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7</a:t>
            </a:fld>
            <a:endParaRPr lang="ru-RU"/>
          </a:p>
        </p:txBody>
      </p:sp>
      <p:sp>
        <p:nvSpPr>
          <p:cNvPr id="7" name="Заголовок 1"/>
          <p:cNvSpPr>
            <a:spLocks noGrp="1"/>
          </p:cNvSpPr>
          <p:nvPr>
            <p:ph type="title"/>
          </p:nvPr>
        </p:nvSpPr>
        <p:spPr>
          <a:xfrm>
            <a:off x="827584" y="30591"/>
            <a:ext cx="7520940" cy="903000"/>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«ЖЕСТОКИЕ» ФАКТЫ</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8" name="Объект 2"/>
          <p:cNvSpPr>
            <a:spLocks noGrp="1"/>
          </p:cNvSpPr>
          <p:nvPr>
            <p:ph idx="1"/>
          </p:nvPr>
        </p:nvSpPr>
        <p:spPr>
          <a:xfrm>
            <a:off x="251520" y="764705"/>
            <a:ext cx="8640960" cy="3672408"/>
          </a:xfrm>
        </p:spPr>
        <p:txBody>
          <a:bodyPr>
            <a:normAutofit/>
          </a:bodyPr>
          <a:lstStyle/>
          <a:p>
            <a:pPr>
              <a:buFontTx/>
              <a:buChar char="-"/>
            </a:pPr>
            <a:r>
              <a:rPr lang="ru-RU" sz="1800" dirty="0" smtClean="0">
                <a:solidFill>
                  <a:srgbClr val="002060"/>
                </a:solidFill>
                <a:latin typeface="Times New Roman" panose="02020603050405020304" pitchFamily="18" charset="0"/>
                <a:cs typeface="Times New Roman" panose="02020603050405020304" pitchFamily="18" charset="0"/>
              </a:rPr>
              <a:t>из </a:t>
            </a:r>
            <a:r>
              <a:rPr lang="ru-RU" sz="1800" dirty="0" smtClean="0">
                <a:solidFill>
                  <a:srgbClr val="FF0000"/>
                </a:solidFill>
                <a:latin typeface="Times New Roman" panose="02020603050405020304" pitchFamily="18" charset="0"/>
                <a:cs typeface="Times New Roman" panose="02020603050405020304" pitchFamily="18" charset="0"/>
              </a:rPr>
              <a:t>28 млн. </a:t>
            </a:r>
            <a:r>
              <a:rPr lang="ru-RU" sz="1800" dirty="0" smtClean="0">
                <a:solidFill>
                  <a:srgbClr val="002060"/>
                </a:solidFill>
                <a:latin typeface="Times New Roman" panose="02020603050405020304" pitchFamily="18" charset="0"/>
                <a:cs typeface="Times New Roman" panose="02020603050405020304" pitchFamily="18" charset="0"/>
              </a:rPr>
              <a:t>детей </a:t>
            </a:r>
            <a:r>
              <a:rPr lang="ru-RU" sz="1800" dirty="0" smtClean="0">
                <a:solidFill>
                  <a:srgbClr val="FF0000"/>
                </a:solidFill>
                <a:latin typeface="Times New Roman" panose="02020603050405020304" pitchFamily="18" charset="0"/>
                <a:cs typeface="Times New Roman" panose="02020603050405020304" pitchFamily="18" charset="0"/>
              </a:rPr>
              <a:t>6 млн</a:t>
            </a:r>
            <a:r>
              <a:rPr lang="ru-RU" sz="1800" dirty="0" smtClean="0">
                <a:solidFill>
                  <a:srgbClr val="002060"/>
                </a:solidFill>
                <a:latin typeface="Times New Roman" panose="02020603050405020304" pitchFamily="18" charset="0"/>
                <a:cs typeface="Times New Roman" panose="02020603050405020304" pitchFamily="18" charset="0"/>
              </a:rPr>
              <a:t>. живут в неблагоприятных, социально-опасных условиях;</a:t>
            </a:r>
          </a:p>
          <a:p>
            <a:pPr>
              <a:buFontTx/>
              <a:buChar char="-"/>
            </a:pPr>
            <a:r>
              <a:rPr lang="ru-RU" sz="1800" dirty="0">
                <a:solidFill>
                  <a:srgbClr val="002060"/>
                </a:solidFill>
                <a:latin typeface="Times New Roman" panose="02020603050405020304" pitchFamily="18" charset="0"/>
                <a:cs typeface="Times New Roman" panose="02020603050405020304" pitchFamily="18" charset="0"/>
              </a:rPr>
              <a:t>п</a:t>
            </a:r>
            <a:r>
              <a:rPr lang="ru-RU" sz="1800" dirty="0" smtClean="0">
                <a:solidFill>
                  <a:srgbClr val="002060"/>
                </a:solidFill>
                <a:latin typeface="Times New Roman" panose="02020603050405020304" pitchFamily="18" charset="0"/>
                <a:cs typeface="Times New Roman" panose="02020603050405020304" pitchFamily="18" charset="0"/>
              </a:rPr>
              <a:t>о данным МВД РФ в течение  последних 5 лет почти ежегодно находятся в розыске от </a:t>
            </a:r>
            <a:r>
              <a:rPr lang="ru-RU" sz="1800" dirty="0" smtClean="0">
                <a:solidFill>
                  <a:srgbClr val="FF0000"/>
                </a:solidFill>
                <a:latin typeface="Times New Roman" panose="02020603050405020304" pitchFamily="18" charset="0"/>
                <a:cs typeface="Times New Roman" panose="02020603050405020304" pitchFamily="18" charset="0"/>
              </a:rPr>
              <a:t>50 до 55 тыс</a:t>
            </a:r>
            <a:r>
              <a:rPr lang="ru-RU" sz="1800" dirty="0" smtClean="0">
                <a:solidFill>
                  <a:srgbClr val="002060"/>
                </a:solidFill>
                <a:latin typeface="Times New Roman" panose="02020603050405020304" pitchFamily="18" charset="0"/>
                <a:cs typeface="Times New Roman" panose="02020603050405020304" pitchFamily="18" charset="0"/>
              </a:rPr>
              <a:t>. несовершеннолетних, самовольно ушедших от родителей либо из детских воспитательных учреждений;</a:t>
            </a:r>
          </a:p>
          <a:p>
            <a:pPr>
              <a:buFontTx/>
              <a:buChar char="-"/>
            </a:pPr>
            <a:r>
              <a:rPr lang="ru-RU" sz="1800" dirty="0">
                <a:solidFill>
                  <a:srgbClr val="002060"/>
                </a:solidFill>
                <a:latin typeface="Times New Roman" panose="02020603050405020304" pitchFamily="18" charset="0"/>
                <a:cs typeface="Times New Roman" panose="02020603050405020304" pitchFamily="18" charset="0"/>
              </a:rPr>
              <a:t>н</a:t>
            </a:r>
            <a:r>
              <a:rPr lang="ru-RU" sz="1800" dirty="0" smtClean="0">
                <a:solidFill>
                  <a:srgbClr val="002060"/>
                </a:solidFill>
                <a:latin typeface="Times New Roman" panose="02020603050405020304" pitchFamily="18" charset="0"/>
                <a:cs typeface="Times New Roman" panose="02020603050405020304" pitchFamily="18" charset="0"/>
              </a:rPr>
              <a:t>а учете в ПДН МВ в связи с неисполнением обязанностей по воспитанию и жестоким обращением с детьми состоят </a:t>
            </a:r>
            <a:r>
              <a:rPr lang="ru-RU" sz="1800" dirty="0" smtClean="0">
                <a:solidFill>
                  <a:srgbClr val="FF0000"/>
                </a:solidFill>
                <a:latin typeface="Times New Roman" panose="02020603050405020304" pitchFamily="18" charset="0"/>
                <a:cs typeface="Times New Roman" panose="02020603050405020304" pitchFamily="18" charset="0"/>
              </a:rPr>
              <a:t>173787</a:t>
            </a:r>
            <a:r>
              <a:rPr lang="ru-RU" sz="1800" dirty="0" smtClean="0">
                <a:solidFill>
                  <a:srgbClr val="002060"/>
                </a:solidFill>
                <a:latin typeface="Times New Roman" panose="02020603050405020304" pitchFamily="18" charset="0"/>
                <a:cs typeface="Times New Roman" panose="02020603050405020304" pitchFamily="18" charset="0"/>
              </a:rPr>
              <a:t> родителей;</a:t>
            </a:r>
          </a:p>
          <a:p>
            <a:pPr>
              <a:buFontTx/>
              <a:buChar char="-"/>
            </a:pPr>
            <a:r>
              <a:rPr lang="ru-RU" sz="1800" dirty="0">
                <a:solidFill>
                  <a:srgbClr val="002060"/>
                </a:solidFill>
                <a:latin typeface="Times New Roman" panose="02020603050405020304" pitchFamily="18" charset="0"/>
                <a:cs typeface="Times New Roman" panose="02020603050405020304" pitchFamily="18" charset="0"/>
              </a:rPr>
              <a:t>международные исследования показывают, что одна четверть всех взрослых подвергались в детстве физическому насилию, и что </a:t>
            </a:r>
            <a:r>
              <a:rPr lang="ru-RU" sz="1800" dirty="0">
                <a:solidFill>
                  <a:srgbClr val="FF0000"/>
                </a:solidFill>
                <a:latin typeface="Times New Roman" panose="02020603050405020304" pitchFamily="18" charset="0"/>
                <a:cs typeface="Times New Roman" panose="02020603050405020304" pitchFamily="18" charset="0"/>
              </a:rPr>
              <a:t>1 из 5 женщин </a:t>
            </a:r>
            <a:r>
              <a:rPr lang="ru-RU" sz="1800" dirty="0">
                <a:solidFill>
                  <a:srgbClr val="002060"/>
                </a:solidFill>
                <a:latin typeface="Times New Roman" panose="02020603050405020304" pitchFamily="18" charset="0"/>
                <a:cs typeface="Times New Roman" panose="02020603050405020304" pitchFamily="18" charset="0"/>
              </a:rPr>
              <a:t>и </a:t>
            </a:r>
            <a:r>
              <a:rPr lang="ru-RU" sz="1800" dirty="0">
                <a:solidFill>
                  <a:srgbClr val="FF0000"/>
                </a:solidFill>
                <a:latin typeface="Times New Roman" panose="02020603050405020304" pitchFamily="18" charset="0"/>
                <a:cs typeface="Times New Roman" panose="02020603050405020304" pitchFamily="18" charset="0"/>
              </a:rPr>
              <a:t>1 из 13 мужчин </a:t>
            </a:r>
            <a:r>
              <a:rPr lang="ru-RU" sz="1800" dirty="0">
                <a:solidFill>
                  <a:srgbClr val="002060"/>
                </a:solidFill>
                <a:latin typeface="Times New Roman" panose="02020603050405020304" pitchFamily="18" charset="0"/>
                <a:cs typeface="Times New Roman" panose="02020603050405020304" pitchFamily="18" charset="0"/>
              </a:rPr>
              <a:t>подвергались в детстве актам сексуального </a:t>
            </a:r>
            <a:r>
              <a:rPr lang="ru-RU" sz="1800" dirty="0" smtClean="0">
                <a:solidFill>
                  <a:srgbClr val="002060"/>
                </a:solidFill>
                <a:latin typeface="Times New Roman" panose="02020603050405020304" pitchFamily="18" charset="0"/>
                <a:cs typeface="Times New Roman" panose="02020603050405020304" pitchFamily="18" charset="0"/>
              </a:rPr>
              <a:t>надругательства;</a:t>
            </a:r>
          </a:p>
          <a:p>
            <a:pPr>
              <a:buFontTx/>
              <a:buChar char="-"/>
            </a:pPr>
            <a:r>
              <a:rPr lang="ru-RU" sz="1800" dirty="0">
                <a:solidFill>
                  <a:srgbClr val="002060"/>
                </a:solidFill>
                <a:latin typeface="Times New Roman" panose="02020603050405020304" pitchFamily="18" charset="0"/>
                <a:cs typeface="Times New Roman" panose="02020603050405020304" pitchFamily="18" charset="0"/>
              </a:rPr>
              <a:t>ежегодно </a:t>
            </a:r>
            <a:r>
              <a:rPr lang="ru-RU" sz="1800" dirty="0" smtClean="0">
                <a:solidFill>
                  <a:srgbClr val="002060"/>
                </a:solidFill>
                <a:latin typeface="Times New Roman" panose="02020603050405020304" pitchFamily="18" charset="0"/>
                <a:cs typeface="Times New Roman" panose="02020603050405020304" pitchFamily="18" charset="0"/>
              </a:rPr>
              <a:t> в мире происходит </a:t>
            </a:r>
            <a:r>
              <a:rPr lang="ru-RU" sz="1800" dirty="0">
                <a:solidFill>
                  <a:srgbClr val="FF0000"/>
                </a:solidFill>
                <a:latin typeface="Times New Roman" panose="02020603050405020304" pitchFamily="18" charset="0"/>
                <a:cs typeface="Times New Roman" panose="02020603050405020304" pitchFamily="18" charset="0"/>
              </a:rPr>
              <a:t>34 000 убийств </a:t>
            </a:r>
            <a:r>
              <a:rPr lang="ru-RU" sz="1800" dirty="0">
                <a:solidFill>
                  <a:srgbClr val="002060"/>
                </a:solidFill>
                <a:latin typeface="Times New Roman" panose="02020603050405020304" pitchFamily="18" charset="0"/>
                <a:cs typeface="Times New Roman" panose="02020603050405020304" pitchFamily="18" charset="0"/>
              </a:rPr>
              <a:t>детей в возрасте до 15 лет</a:t>
            </a:r>
          </a:p>
        </p:txBody>
      </p:sp>
      <p:pic>
        <p:nvPicPr>
          <p:cNvPr id="9" name="Рисунок 8" descr="http://www.design.kg/uploads/monthly_01_2015/post-35-1422440495.jpg"/>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365104"/>
            <a:ext cx="4248472" cy="2304256"/>
          </a:xfrm>
          <a:prstGeom prst="rect">
            <a:avLst/>
          </a:prstGeom>
          <a:noFill/>
          <a:ln>
            <a:noFill/>
          </a:ln>
        </p:spPr>
      </p:pic>
    </p:spTree>
    <p:extLst>
      <p:ext uri="{BB962C8B-B14F-4D97-AF65-F5344CB8AC3E}">
        <p14:creationId xmlns:p14="http://schemas.microsoft.com/office/powerpoint/2010/main" val="408880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C49F2E8B-9C2C-4A9E-BE54-2863EE2D097A}"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670ADB54-4A2C-49A8-B9EA-B486BA2DC043}" type="slidenum">
              <a:rPr lang="ru-RU" smtClean="0"/>
              <a:pPr>
                <a:defRPr/>
              </a:pPr>
              <a:t>8</a:t>
            </a:fld>
            <a:endParaRPr lang="ru-RU"/>
          </a:p>
        </p:txBody>
      </p:sp>
      <p:pic>
        <p:nvPicPr>
          <p:cNvPr id="6" name="Рисунок 5" descr="http://hnu.docdat.com/pars_docs/refs/213/212183/img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60110"/>
          </a:xfrm>
          <a:prstGeom prst="rect">
            <a:avLst/>
          </a:prstGeom>
          <a:noFill/>
          <a:ln>
            <a:noFill/>
          </a:ln>
        </p:spPr>
      </p:pic>
    </p:spTree>
    <p:extLst>
      <p:ext uri="{BB962C8B-B14F-4D97-AF65-F5344CB8AC3E}">
        <p14:creationId xmlns:p14="http://schemas.microsoft.com/office/powerpoint/2010/main" val="3402847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Autofit/>
          </a:bodyPr>
          <a:lstStyle/>
          <a:p>
            <a:pPr marL="0" indent="0" algn="r">
              <a:buNone/>
            </a:pPr>
            <a:r>
              <a:rPr lang="ru-RU" sz="2000" dirty="0">
                <a:solidFill>
                  <a:srgbClr val="FF0000"/>
                </a:solidFill>
                <a:latin typeface="Times New Roman" panose="02020603050405020304" pitchFamily="18" charset="0"/>
                <a:cs typeface="Times New Roman" panose="02020603050405020304" pitchFamily="18" charset="0"/>
              </a:rPr>
              <a:t>Значительный объем нормативных правовых актов, регламентирующих </a:t>
            </a:r>
            <a:r>
              <a:rPr lang="ru-RU" sz="2000" dirty="0" smtClean="0">
                <a:solidFill>
                  <a:srgbClr val="FF0000"/>
                </a:solidFill>
                <a:latin typeface="Times New Roman" panose="02020603050405020304" pitchFamily="18" charset="0"/>
                <a:cs typeface="Times New Roman" panose="02020603050405020304" pitchFamily="18" charset="0"/>
              </a:rPr>
              <a:t>защиту </a:t>
            </a:r>
            <a:r>
              <a:rPr lang="ru-RU" sz="2000" dirty="0">
                <a:solidFill>
                  <a:srgbClr val="FF0000"/>
                </a:solidFill>
                <a:latin typeface="Times New Roman" panose="02020603050405020304" pitchFamily="18" charset="0"/>
                <a:cs typeface="Times New Roman" panose="02020603050405020304" pitchFamily="18" charset="0"/>
              </a:rPr>
              <a:t>детей от насилия и жестокого обращения, был сформирован в России </a:t>
            </a:r>
            <a:r>
              <a:rPr lang="ru-RU" sz="2000" dirty="0" smtClean="0">
                <a:solidFill>
                  <a:srgbClr val="FF0000"/>
                </a:solidFill>
                <a:latin typeface="Times New Roman" panose="02020603050405020304" pitchFamily="18" charset="0"/>
                <a:cs typeface="Times New Roman" panose="02020603050405020304" pitchFamily="18" charset="0"/>
              </a:rPr>
              <a:t>уже   к </a:t>
            </a:r>
            <a:r>
              <a:rPr lang="ru-RU" sz="2000" dirty="0">
                <a:solidFill>
                  <a:srgbClr val="FF0000"/>
                </a:solidFill>
                <a:latin typeface="Times New Roman" panose="02020603050405020304" pitchFamily="18" charset="0"/>
                <a:cs typeface="Times New Roman" panose="02020603050405020304" pitchFamily="18" charset="0"/>
              </a:rPr>
              <a:t>2002 г. </a:t>
            </a:r>
            <a:endParaRPr lang="ru-RU" sz="2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силу разнообразия видов насилия и жестокого обращения, нормы, </a:t>
            </a:r>
            <a:r>
              <a:rPr lang="ru-RU" sz="2000" dirty="0" smtClean="0">
                <a:latin typeface="Times New Roman" panose="02020603050405020304" pitchFamily="18" charset="0"/>
                <a:cs typeface="Times New Roman" panose="02020603050405020304" pitchFamily="18" charset="0"/>
              </a:rPr>
              <a:t>касающиеся </a:t>
            </a:r>
            <a:r>
              <a:rPr lang="ru-RU" sz="2000" dirty="0">
                <a:latin typeface="Times New Roman" panose="02020603050405020304" pitchFamily="18" charset="0"/>
                <a:cs typeface="Times New Roman" panose="02020603050405020304" pitchFamily="18" charset="0"/>
              </a:rPr>
              <a:t>их предотвращения и защиты детей, закреплены в разных </a:t>
            </a:r>
            <a:r>
              <a:rPr lang="ru-RU" sz="2000" dirty="0" smtClean="0">
                <a:latin typeface="Times New Roman" panose="02020603050405020304" pitchFamily="18" charset="0"/>
                <a:cs typeface="Times New Roman" panose="02020603050405020304" pitchFamily="18" charset="0"/>
              </a:rPr>
              <a:t>законодательных </a:t>
            </a:r>
            <a:r>
              <a:rPr lang="ru-RU" sz="2000" dirty="0">
                <a:latin typeface="Times New Roman" panose="02020603050405020304" pitchFamily="18" charset="0"/>
                <a:cs typeface="Times New Roman" panose="02020603050405020304" pitchFamily="18" charset="0"/>
              </a:rPr>
              <a:t>актах, в том числе в кодексах Семейном, Уголовном, Об </a:t>
            </a:r>
            <a:r>
              <a:rPr lang="ru-RU" sz="2000" dirty="0" smtClean="0">
                <a:latin typeface="Times New Roman" panose="02020603050405020304" pitchFamily="18" charset="0"/>
                <a:cs typeface="Times New Roman" panose="02020603050405020304" pitchFamily="18" charset="0"/>
              </a:rPr>
              <a:t>административных </a:t>
            </a:r>
            <a:r>
              <a:rPr lang="ru-RU" sz="2000" dirty="0">
                <a:latin typeface="Times New Roman" panose="02020603050405020304" pitchFamily="18" charset="0"/>
                <a:cs typeface="Times New Roman" panose="02020603050405020304" pitchFamily="18" charset="0"/>
              </a:rPr>
              <a:t>правонарушениях и др</a:t>
            </a:r>
            <a:r>
              <a:rPr lang="ru-RU" sz="2000" dirty="0" smtClean="0">
                <a:latin typeface="Times New Roman" panose="02020603050405020304" pitchFamily="18" charset="0"/>
                <a:cs typeface="Times New Roman" panose="02020603050405020304" pitchFamily="18" charset="0"/>
              </a:rPr>
              <a:t>.</a:t>
            </a:r>
          </a:p>
          <a:p>
            <a:pPr marL="0" indent="0" algn="just"/>
            <a:r>
              <a:rPr lang="ru-RU" sz="2000" dirty="0" smtClean="0">
                <a:latin typeface="Times New Roman" panose="02020603050405020304" pitchFamily="18" charset="0"/>
                <a:ea typeface="Times New Roman"/>
                <a:cs typeface="Times New Roman" panose="02020603050405020304" pitchFamily="18" charset="0"/>
              </a:rPr>
              <a:t>	Большую </a:t>
            </a:r>
            <a:r>
              <a:rPr lang="ru-RU" sz="2000" dirty="0">
                <a:latin typeface="Times New Roman" panose="02020603050405020304" pitchFamily="18" charset="0"/>
                <a:ea typeface="Times New Roman"/>
                <a:cs typeface="Times New Roman" panose="02020603050405020304" pitchFamily="18" charset="0"/>
              </a:rPr>
              <a:t>роль в распространении жесткости к детям играет неосведомленность родителей или лиц их заменяющих, о том, какие меры воздействия недопустимы по отношению к ребенку, непонимание, что не каждое наказание идет ему на пользу. </a:t>
            </a:r>
          </a:p>
          <a:p>
            <a:pPr marL="0" indent="0"/>
            <a:r>
              <a:rPr lang="ru-RU" sz="2000" dirty="0" smtClean="0">
                <a:latin typeface="Times New Roman" panose="02020603050405020304" pitchFamily="18" charset="0"/>
                <a:ea typeface="Times New Roman"/>
                <a:cs typeface="Times New Roman" panose="02020603050405020304" pitchFamily="18" charset="0"/>
              </a:rPr>
              <a:t>	Немаловажное </a:t>
            </a:r>
            <a:r>
              <a:rPr lang="ru-RU" sz="2000" dirty="0">
                <a:latin typeface="Times New Roman" panose="02020603050405020304" pitchFamily="18" charset="0"/>
                <a:ea typeface="Times New Roman"/>
                <a:cs typeface="Times New Roman" panose="02020603050405020304" pitchFamily="18" charset="0"/>
              </a:rPr>
              <a:t>значение имеет и низкая правовая культура населения, недостаточные знания законодательных норм, охраняющий права ребенка и гарантирующих наказание насильников.  В том числе нарушение основных прав человека и ребенка.</a:t>
            </a: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4" name="Рисунок 3" descr="http://visnik.dp.ua/sites/default/files/news/h/stop_violence.jpg"/>
          <p:cNvPicPr/>
          <p:nvPr/>
        </p:nvPicPr>
        <p:blipFill rotWithShape="1">
          <a:blip r:embed="rId2">
            <a:extLst>
              <a:ext uri="{28A0092B-C50C-407E-A947-70E740481C1C}">
                <a14:useLocalDpi xmlns:a14="http://schemas.microsoft.com/office/drawing/2010/main" val="0"/>
              </a:ext>
            </a:extLst>
          </a:blip>
          <a:srcRect r="62077"/>
          <a:stretch/>
        </p:blipFill>
        <p:spPr bwMode="auto">
          <a:xfrm>
            <a:off x="179512" y="188640"/>
            <a:ext cx="1656184" cy="15841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4981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154</TotalTime>
  <Words>1402</Words>
  <Application>Microsoft Office PowerPoint</Application>
  <PresentationFormat>Экран (4:3)</PresentationFormat>
  <Paragraphs>105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Углы</vt:lpstr>
      <vt:lpstr>Организация работы МБОУ  СОШ № 6 по профилактике жестокого обращения с обучающимися.               </vt:lpstr>
      <vt:lpstr>Презентация PowerPoint</vt:lpstr>
      <vt:lpstr>Презентация PowerPoint</vt:lpstr>
      <vt:lpstr>Презентация PowerPoint</vt:lpstr>
      <vt:lpstr>Презентация PowerPoint</vt:lpstr>
      <vt:lpstr>Под жестоким обращением мы понимаем… </vt:lpstr>
      <vt:lpstr>«ЖЕСТОКИЕ» ФАКТЫ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Ответственность</vt:lpstr>
      <vt:lpstr>Презентация PowerPoint</vt:lpstr>
      <vt:lpstr>Презентация PowerPoint</vt:lpstr>
      <vt:lpstr>Презентация PowerPoint</vt:lpstr>
      <vt:lpstr>Основные направления комплексной профилактической работы с семьями и детьми по предупреждению насилия и жестокого обращения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dc:creator>
  <cp:lastModifiedBy>ТатьянаАлександровна</cp:lastModifiedBy>
  <cp:revision>20</cp:revision>
  <dcterms:created xsi:type="dcterms:W3CDTF">2015-10-18T17:53:30Z</dcterms:created>
  <dcterms:modified xsi:type="dcterms:W3CDTF">2021-01-14T06:04:43Z</dcterms:modified>
</cp:coreProperties>
</file>