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3"/>
  </p:handoutMasterIdLst>
  <p:sldIdLst>
    <p:sldId id="256" r:id="rId2"/>
    <p:sldId id="299" r:id="rId3"/>
    <p:sldId id="297" r:id="rId4"/>
    <p:sldId id="292" r:id="rId5"/>
    <p:sldId id="264" r:id="rId6"/>
    <p:sldId id="294" r:id="rId7"/>
    <p:sldId id="293" r:id="rId8"/>
    <p:sldId id="290" r:id="rId9"/>
    <p:sldId id="296" r:id="rId10"/>
    <p:sldId id="265" r:id="rId11"/>
    <p:sldId id="291" r:id="rId12"/>
    <p:sldId id="267" r:id="rId13"/>
    <p:sldId id="269" r:id="rId14"/>
    <p:sldId id="262" r:id="rId15"/>
    <p:sldId id="282" r:id="rId16"/>
    <p:sldId id="279" r:id="rId17"/>
    <p:sldId id="280" r:id="rId18"/>
    <p:sldId id="281" r:id="rId19"/>
    <p:sldId id="283" r:id="rId20"/>
    <p:sldId id="286" r:id="rId21"/>
    <p:sldId id="287" r:id="rId22"/>
    <p:sldId id="288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298" r:id="rId3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5AAC0356-3A1F-4671-9658-7EA317DC960E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705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705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5A587F8F-7E07-45AE-9B41-01C1DA69F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497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F8F51F0B40CE54AD73A85080D3EFD82E11EE048F7CA454AE634BA119061Br8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8A34B4FBB12E84EAECEB08DF31F48AE0AF199BE57E8FA31B219314B18580C0B7D2B2874EC870C5v3ACJ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s://www.gosuslugi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obrvs.uralschool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6343211"/>
            <a:ext cx="2378125" cy="464687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МБОУ СОШ № 6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484784"/>
            <a:ext cx="8220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Запись в 1 класс - 2025</a:t>
            </a:r>
          </a:p>
        </p:txBody>
      </p:sp>
      <p:pic>
        <p:nvPicPr>
          <p:cNvPr id="1026" name="Picture 2" descr="https://i.ytimg.com/vi/cxOIkASSzVE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08920"/>
            <a:ext cx="6888724" cy="3874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557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404664"/>
            <a:ext cx="8352928" cy="6192688"/>
          </a:xfrm>
        </p:spPr>
        <p:txBody>
          <a:bodyPr>
            <a:normAutofit fontScale="92500" lnSpcReduction="20000"/>
          </a:bodyPr>
          <a:lstStyle/>
          <a:p>
            <a:r>
              <a:rPr lang="ru-RU" sz="3600" b="1" u="sng" dirty="0"/>
              <a:t>График приёма документов </a:t>
            </a:r>
            <a:r>
              <a:rPr lang="ru-RU" sz="3600" dirty="0"/>
              <a:t>для зачисления в 1 класс (работа приёмной комиссии в школе):</a:t>
            </a:r>
          </a:p>
          <a:p>
            <a:r>
              <a:rPr lang="ru-RU" sz="3600" dirty="0"/>
              <a:t>1 апреля 2025 года с </a:t>
            </a:r>
            <a:r>
              <a:rPr lang="en-US" sz="3600" dirty="0" smtClean="0"/>
              <a:t>12</a:t>
            </a:r>
            <a:r>
              <a:rPr lang="ru-RU" sz="3600" dirty="0" smtClean="0"/>
              <a:t>.00-1</a:t>
            </a:r>
            <a:r>
              <a:rPr lang="en-US" sz="3600" dirty="0" smtClean="0"/>
              <a:t>9</a:t>
            </a:r>
            <a:r>
              <a:rPr lang="ru-RU" sz="3600" dirty="0" smtClean="0"/>
              <a:t>.00 (Точка роста, 1 этаж)</a:t>
            </a:r>
            <a:endParaRPr lang="ru-RU" sz="3600" dirty="0"/>
          </a:p>
          <a:p>
            <a:r>
              <a:rPr lang="ru-RU" sz="3600" dirty="0"/>
              <a:t>С 2.04.2025 - 31.05.2025 г.- с </a:t>
            </a:r>
            <a:r>
              <a:rPr lang="en-US" sz="3600" dirty="0" smtClean="0"/>
              <a:t>13</a:t>
            </a:r>
            <a:r>
              <a:rPr lang="ru-RU" sz="3600" dirty="0" smtClean="0"/>
              <a:t>.00 </a:t>
            </a:r>
            <a:r>
              <a:rPr lang="ru-RU" sz="3600" dirty="0"/>
              <a:t>до </a:t>
            </a:r>
            <a:r>
              <a:rPr lang="ru-RU" sz="3600" dirty="0" err="1" smtClean="0"/>
              <a:t>до</a:t>
            </a:r>
            <a:r>
              <a:rPr lang="ru-RU" sz="3600" dirty="0" smtClean="0"/>
              <a:t> </a:t>
            </a:r>
            <a:r>
              <a:rPr lang="ru-RU" sz="3600" dirty="0"/>
              <a:t>17.00 (понедельник - пятница);</a:t>
            </a:r>
          </a:p>
          <a:p>
            <a:r>
              <a:rPr lang="ru-RU" sz="3600" dirty="0"/>
              <a:t>С 1 июня по 30 </a:t>
            </a:r>
            <a:r>
              <a:rPr lang="ru-RU" sz="3600" dirty="0" smtClean="0"/>
              <a:t>августа</a:t>
            </a:r>
            <a:r>
              <a:rPr lang="ru-RU" sz="3600" dirty="0" smtClean="0"/>
              <a:t> </a:t>
            </a:r>
            <a:r>
              <a:rPr lang="ru-RU" sz="3600" dirty="0"/>
              <a:t>2025 года - с 9.00 до </a:t>
            </a:r>
            <a:r>
              <a:rPr lang="ru-RU" sz="3600" dirty="0" smtClean="0"/>
              <a:t>14.00 </a:t>
            </a:r>
            <a:r>
              <a:rPr lang="ru-RU" sz="3600" dirty="0"/>
              <a:t>в кабинете </a:t>
            </a:r>
            <a:r>
              <a:rPr lang="ru-RU" sz="3600" dirty="0" smtClean="0"/>
              <a:t>209 (секретарь, 2 этаж) </a:t>
            </a:r>
            <a:r>
              <a:rPr lang="ru-RU" sz="3600" dirty="0"/>
              <a:t>(понедельник - пятница);</a:t>
            </a:r>
          </a:p>
          <a:p>
            <a:pPr marL="45720" indent="0">
              <a:buNone/>
            </a:pPr>
            <a:endParaRPr lang="ru-RU" sz="3600" dirty="0"/>
          </a:p>
          <a:p>
            <a:r>
              <a:rPr lang="ru-RU" sz="3600" b="1" u="sng" dirty="0"/>
              <a:t>План набора - 3 класса (75 человек).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9029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1143000"/>
          </a:xfrm>
        </p:spPr>
        <p:txBody>
          <a:bodyPr/>
          <a:lstStyle/>
          <a:p>
            <a:r>
              <a:rPr lang="ru-RU" dirty="0"/>
              <a:t>Закреплённая территория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91566485"/>
              </p:ext>
            </p:extLst>
          </p:nvPr>
        </p:nvGraphicFramePr>
        <p:xfrm>
          <a:off x="827584" y="1484784"/>
          <a:ext cx="7920880" cy="49488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8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2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3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 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Улица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Дом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1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Устинова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№ 1-33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2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Спортивная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№ 1-8,8/1,8/2, 12-17/1, </a:t>
                      </a:r>
                      <a:endParaRPr lang="ru-RU" sz="3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7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3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Воронова</a:t>
                      </a:r>
                      <a:endParaRPr lang="ru-RU" sz="3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№ 11, 12, 13, 14, 15, 15/1, 15/2, 16,18, 19,</a:t>
                      </a:r>
                      <a:r>
                        <a:rPr lang="ru-RU" sz="3200" baseline="0" dirty="0">
                          <a:effectLst/>
                        </a:rPr>
                        <a:t> </a:t>
                      </a:r>
                      <a:r>
                        <a:rPr lang="ru-RU" sz="3200" dirty="0">
                          <a:effectLst/>
                        </a:rPr>
                        <a:t>20, 20/1, 22, 24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4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Районная</a:t>
                      </a:r>
                      <a:endParaRPr lang="ru-RU" sz="3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с № 13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3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Ломовка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На всей территории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3128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568952" cy="6408712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rgbClr val="FF0000"/>
                </a:solidFill>
              </a:rPr>
              <a:t>Список документов при приёме в  МБОУ СОШ № 6</a:t>
            </a:r>
            <a:endParaRPr lang="ru-RU" sz="4400" dirty="0">
              <a:solidFill>
                <a:srgbClr val="FF0000"/>
              </a:solidFill>
            </a:endParaRPr>
          </a:p>
          <a:p>
            <a:pPr lvl="0"/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   Оригинал и копия</a:t>
            </a:r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 документа,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удостоверяющего личность</a:t>
            </a:r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родителя (законного представителя) ребёнка </a:t>
            </a:r>
          </a:p>
          <a:p>
            <a:pPr lvl="0"/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Оригинал и ксерокопия </a:t>
            </a:r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свидетельства о рождении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ребёнка.</a:t>
            </a:r>
          </a:p>
          <a:p>
            <a:pPr lvl="0"/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Оригинал и ксерокопия </a:t>
            </a:r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свидетельства о регистрации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ребёнка по месту жительства:</a:t>
            </a:r>
          </a:p>
          <a:p>
            <a:pPr lvl="0"/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Копия </a:t>
            </a:r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свидетельства о рождении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полнородных и </a:t>
            </a:r>
            <a:r>
              <a:rPr lang="ru-RU" sz="5100" dirty="0" err="1">
                <a:latin typeface="Times New Roman" pitchFamily="18" charset="0"/>
                <a:cs typeface="Times New Roman" pitchFamily="18" charset="0"/>
              </a:rPr>
              <a:t>неполнородных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брата и (или) сестры (в случае использования права преимущественного приема на обучение в ОО, в которой обучаются его полнородные и </a:t>
            </a:r>
            <a:r>
              <a:rPr lang="ru-RU" sz="5100" dirty="0" err="1">
                <a:latin typeface="Times New Roman" pitchFamily="18" charset="0"/>
                <a:cs typeface="Times New Roman" pitchFamily="18" charset="0"/>
              </a:rPr>
              <a:t>неполнородные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брат и (или) сестра)</a:t>
            </a:r>
          </a:p>
          <a:p>
            <a:pPr lvl="0"/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Оригинал документов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, подтверждающих право внеочередного, первоочередного приема на обучение;</a:t>
            </a:r>
          </a:p>
          <a:p>
            <a:pPr lvl="0"/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психолого – медико - педагогической комиссии (при наличии).</a:t>
            </a:r>
          </a:p>
          <a:p>
            <a:pPr lvl="0"/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Заявление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о приёме в первый класс и </a:t>
            </a:r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согласие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на обработку персональных данных (пишутся в школе в момент подачи документов).</a:t>
            </a:r>
          </a:p>
          <a:p>
            <a:r>
              <a:rPr lang="ru-RU" sz="3400" dirty="0"/>
              <a:t>     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Родители (законные представители) детей, являющихся </a:t>
            </a:r>
            <a:r>
              <a:rPr lang="ru-RU" sz="4900" u="sng" dirty="0">
                <a:latin typeface="Times New Roman" pitchFamily="18" charset="0"/>
                <a:cs typeface="Times New Roman" pitchFamily="18" charset="0"/>
              </a:rPr>
              <a:t>иностранными гражданами 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или лицами без гражданства, дополнительно предъявляют документ, подтверждающий родство заявителя (или законность представления прав ребенка), и документ, подтверждающий право заявителя на пребывание в Российской Федерации.</a:t>
            </a:r>
          </a:p>
          <a:p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    Иностранные граждане и лица без гражданства все документы представляют 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на русском языке 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или вместе с заверенным в установленном порядке переводом на русский язык.</a:t>
            </a:r>
          </a:p>
          <a:p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Копии предъявляемых при приеме документов </a:t>
            </a:r>
            <a:r>
              <a:rPr lang="ru-RU" sz="4900" u="sng" dirty="0">
                <a:latin typeface="Times New Roman" pitchFamily="18" charset="0"/>
                <a:cs typeface="Times New Roman" pitchFamily="18" charset="0"/>
              </a:rPr>
              <a:t>хранятся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 в МБОУ СОШ № 6 на время обучения ребенка.</a:t>
            </a:r>
          </a:p>
          <a:p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Родители (законные представители) детей имеют право по своему усмотрению представлять другие документы.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512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568952" cy="633670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rgbClr val="FF0000"/>
                </a:solidFill>
              </a:rPr>
              <a:t>Документами, подтверждающими проживание ребенка на закрепленной территории, являются:</a:t>
            </a:r>
          </a:p>
          <a:p>
            <a:r>
              <a:rPr lang="ru-RU" dirty="0"/>
              <a:t>- свидетельство о регистрации ребенка по месту жительства (форма № 8);</a:t>
            </a:r>
          </a:p>
          <a:p>
            <a:r>
              <a:rPr lang="ru-RU" dirty="0"/>
              <a:t>- свидетельство о регистрации ребенка по месту пребывания (форма № 3);</a:t>
            </a:r>
          </a:p>
          <a:p>
            <a:r>
              <a:rPr lang="ru-RU" dirty="0"/>
              <a:t>- паспорт одного из родителей (законных представителей) с отметкой о регистрации по месту жительства;</a:t>
            </a:r>
          </a:p>
          <a:p>
            <a:r>
              <a:rPr lang="ru-RU" dirty="0"/>
              <a:t>- справка о регистрации по форме № 9 (равнозначно выписка из домовой книги) с данными о регистрации ребенка и (или) его родителя (законного представителя) и (или) данными о правоустанавливающих документах на жилое помещение, выданных на имя ребенка и (или) его родителя (законного представителя);</a:t>
            </a:r>
          </a:p>
          <a:p>
            <a:r>
              <a:rPr lang="ru-RU" dirty="0"/>
              <a:t>- документы, подтверждающие право пользования жилым помещением ребенком и (или) его родителем (законным представителем) (свидетельство о государственной регистрации права собственности на жилое помещение, договор безвозмездного пользования жилого помещения и др.).</a:t>
            </a:r>
          </a:p>
          <a:p>
            <a:r>
              <a:rPr lang="ru-RU" dirty="0"/>
              <a:t>Родители (законные представители) представляют </a:t>
            </a:r>
            <a:r>
              <a:rPr lang="ru-RU" b="1" dirty="0"/>
              <a:t>один из перечисленных документов.</a:t>
            </a:r>
            <a:endParaRPr lang="ru-RU" dirty="0"/>
          </a:p>
          <a:p>
            <a:r>
              <a:rPr lang="ru-RU" dirty="0"/>
              <a:t>Документы представляются </a:t>
            </a:r>
            <a:r>
              <a:rPr lang="ru-RU" b="1" dirty="0"/>
              <a:t>лично родителем</a:t>
            </a:r>
            <a:r>
              <a:rPr lang="ru-RU" dirty="0"/>
              <a:t> (законным представителем) ребенка при предъявлении оригинала </a:t>
            </a:r>
            <a:r>
              <a:rPr lang="ru-RU" dirty="0">
                <a:hlinkClick r:id="rId2"/>
              </a:rPr>
              <a:t>документа</a:t>
            </a:r>
            <a:r>
              <a:rPr lang="ru-RU" dirty="0"/>
              <a:t>, удостоверяющего личность родителя (законного представителя), либо оригинала документа, удостоверяющего личность иностранного гражданина и лица без гражданства в РФ, </a:t>
            </a:r>
            <a:r>
              <a:rPr lang="ru-RU" b="1" dirty="0"/>
              <a:t>непосредственно в образовательную организацию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149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7" b="13714"/>
          <a:stretch/>
        </p:blipFill>
        <p:spPr bwMode="auto">
          <a:xfrm>
            <a:off x="155123" y="128198"/>
            <a:ext cx="8892480" cy="444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5" t="76225" r="13881" b="7926"/>
          <a:stretch/>
        </p:blipFill>
        <p:spPr bwMode="auto">
          <a:xfrm>
            <a:off x="-448505" y="4903936"/>
            <a:ext cx="10099736" cy="151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29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34900"/>
            <a:ext cx="7503567" cy="7496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610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" r="5123"/>
          <a:stretch/>
        </p:blipFill>
        <p:spPr bwMode="auto">
          <a:xfrm>
            <a:off x="0" y="404664"/>
            <a:ext cx="9144000" cy="591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316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9" r="4774"/>
          <a:stretch/>
        </p:blipFill>
        <p:spPr bwMode="auto">
          <a:xfrm>
            <a:off x="472611" y="523748"/>
            <a:ext cx="8476180" cy="530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519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6" y="1"/>
            <a:ext cx="8220372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627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1052736"/>
            <a:ext cx="100811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35520"/>
            <a:ext cx="7866702" cy="785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819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03536"/>
            <a:ext cx="6512511" cy="1143000"/>
          </a:xfrm>
        </p:spPr>
        <p:txBody>
          <a:bodyPr/>
          <a:lstStyle/>
          <a:p>
            <a:r>
              <a:rPr lang="ru-RU" dirty="0"/>
              <a:t>Документы: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908720"/>
            <a:ext cx="8568952" cy="4608512"/>
          </a:xfrm>
        </p:spPr>
        <p:txBody>
          <a:bodyPr>
            <a:noAutofit/>
          </a:bodyPr>
          <a:lstStyle/>
          <a:p>
            <a:r>
              <a:rPr lang="ru-RU" sz="2300" dirty="0"/>
              <a:t>Приказ Министерства и образования и науки РФ от 02.09.2020 № 458 «Об утверждении порядка приема на обучение в ОО</a:t>
            </a:r>
            <a:r>
              <a:rPr lang="ru-RU" sz="2300" dirty="0" smtClean="0"/>
              <a:t>…»</a:t>
            </a:r>
          </a:p>
          <a:p>
            <a:r>
              <a:rPr lang="ru-RU" sz="2300" dirty="0" smtClean="0"/>
              <a:t>Постановление Администрации </a:t>
            </a:r>
            <a:r>
              <a:rPr lang="ru-RU" sz="2300" dirty="0" err="1" smtClean="0"/>
              <a:t>Верхнесалдинского</a:t>
            </a:r>
            <a:r>
              <a:rPr lang="ru-RU" sz="2300" dirty="0" smtClean="0"/>
              <a:t> муниципального округа СО от 28.02.2025 № 309 «Об утверждении административного регламента предоставления муниципальной услуги «Прием заявлений о зачислении..»</a:t>
            </a:r>
          </a:p>
          <a:p>
            <a:r>
              <a:rPr lang="ru-RU" sz="2300" dirty="0" smtClean="0"/>
              <a:t>Приказ МБОУ СОШ от 20.03.2025 № 61 «Об организации приема детей в первый класс…»</a:t>
            </a:r>
            <a:endParaRPr lang="ru-RU" sz="23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86386"/>
            <a:ext cx="223224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qrcoder.ru/code/?https%3A%2F%2Fobrvs.uralschool.ru%2Ftreatments%2F168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80" y="4745632"/>
            <a:ext cx="2073002" cy="207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930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243408"/>
            <a:ext cx="8007623" cy="799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525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для 1 класса госуслуги\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7888"/>
            <a:ext cx="4032448" cy="677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для 1 класса госуслуги\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557" y="-7888"/>
            <a:ext cx="4754647" cy="667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146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Desktop\для 1 класса госуслуги\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0" y="264096"/>
            <a:ext cx="449658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для 1 класса госуслуги\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520" y="264096"/>
            <a:ext cx="459448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876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для 1 класса госуслуги\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60324"/>
            <a:ext cx="4068737" cy="653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для 1 класса госуслуги\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28" y="60324"/>
            <a:ext cx="4714752" cy="658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776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для 1 класса госуслуги\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0" y="127000"/>
            <a:ext cx="4472860" cy="546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для 1 класса госуслуги\0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7245"/>
            <a:ext cx="3960440" cy="672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704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Admin\Desktop\для 1 класса госуслуги\0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53" y="281854"/>
            <a:ext cx="4229628" cy="545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1854"/>
            <a:ext cx="4652241" cy="567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60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dmin\Desktop\для 1 класса госуслуги\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48386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для 1 класса госуслуги\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2973"/>
            <a:ext cx="4889808" cy="616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714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Desktop\для 1 класса госуслуги\0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469176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esktop\для 1 класса госуслуги\0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33884"/>
            <a:ext cx="3476625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799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dmin\Desktop\для 1 класса госуслуги\0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50850"/>
            <a:ext cx="4527571" cy="557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esktop\для 1 класса госуслуги\0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511173"/>
            <a:ext cx="4015982" cy="114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\Desktop\для 1 класса госуслуги\0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599" y="1960414"/>
            <a:ext cx="3993567" cy="406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7415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dmin\Desktop\для 1 класса госуслуги\0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454843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Desktop\для 1 класса госуслуги\0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64704"/>
            <a:ext cx="3333750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053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88640"/>
            <a:ext cx="7992888" cy="5577800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3600" dirty="0"/>
              <a:t>Обращаем Ваше внимание на то, что получение начального общего образования в общеобразовательном учреждении начинается по достижении детьми возраста </a:t>
            </a:r>
            <a:r>
              <a:rPr lang="ru-RU" sz="3600" b="1" u="sng" dirty="0"/>
              <a:t>шести лет и шести месяцев, но не позже достижения ими возраста восьми лет </a:t>
            </a:r>
            <a:r>
              <a:rPr lang="ru-RU" sz="3600" dirty="0"/>
              <a:t>(п. 1 ст. 67 Федерального закона от 29.12.2012 № 273-ФЗ «Об образовании в Российской Федерации»).</a:t>
            </a:r>
          </a:p>
        </p:txBody>
      </p:sp>
    </p:spTree>
    <p:extLst>
      <p:ext uri="{BB962C8B-B14F-4D97-AF65-F5344CB8AC3E}">
        <p14:creationId xmlns:p14="http://schemas.microsoft.com/office/powerpoint/2010/main" val="37064786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Admin\Desktop\для 1 класса госуслуги\0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6632"/>
            <a:ext cx="3384376" cy="662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3267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412776"/>
            <a:ext cx="6512511" cy="1143000"/>
          </a:xfrm>
        </p:spPr>
        <p:txBody>
          <a:bodyPr/>
          <a:lstStyle/>
          <a:p>
            <a:pPr algn="ctr"/>
            <a:r>
              <a:rPr lang="ru-RU" dirty="0"/>
              <a:t>До скорой встречи!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Будем рады видеть вас в нашем образовательном учреждении!</a:t>
            </a:r>
          </a:p>
        </p:txBody>
      </p:sp>
    </p:spTree>
    <p:extLst>
      <p:ext uri="{BB962C8B-B14F-4D97-AF65-F5344CB8AC3E}">
        <p14:creationId xmlns:p14="http://schemas.microsoft.com/office/powerpoint/2010/main" val="2076366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8064896" cy="5793824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b="1" dirty="0"/>
              <a:t>С</a:t>
            </a:r>
            <a:r>
              <a:rPr lang="ru-RU" sz="2400" b="1" dirty="0"/>
              <a:t>ледует отметить</a:t>
            </a:r>
            <a:r>
              <a:rPr lang="ru-RU" sz="2400" dirty="0"/>
              <a:t>, что по заявлению родителей </a:t>
            </a:r>
            <a:r>
              <a:rPr lang="ru-RU" sz="2400" dirty="0">
                <a:hlinkClick r:id="rId2"/>
              </a:rPr>
              <a:t>(законных представителей)</a:t>
            </a:r>
            <a:r>
              <a:rPr lang="ru-RU" sz="2400" dirty="0"/>
              <a:t> учредитель образовательной организации вправе разрешить прием детей в образовательную организацию на обучение по образовательным программам начального общего образования в более раннем или более позднем возрасте. Для получения указанного разрешения родителям (законным представителям) ребенка необходимо обратиться в управление образования территории, на которой проживает ребенок, </a:t>
            </a:r>
            <a:r>
              <a:rPr lang="ru-RU" sz="2400" b="1" dirty="0"/>
              <a:t>заранее</a:t>
            </a:r>
            <a:r>
              <a:rPr lang="ru-RU" sz="2400" dirty="0"/>
              <a:t>, как так в день предоставления документов в образовательную организацию указанное разрешение необходимо </a:t>
            </a:r>
            <a:r>
              <a:rPr lang="ru-RU" sz="2400" u="sng" dirty="0"/>
              <a:t>предъявить </a:t>
            </a:r>
            <a:r>
              <a:rPr lang="ru-RU" sz="2400" dirty="0"/>
              <a:t>должностному лицу, осуществляющему прием и регистрацию документов.</a:t>
            </a:r>
          </a:p>
        </p:txBody>
      </p:sp>
    </p:spTree>
    <p:extLst>
      <p:ext uri="{BB962C8B-B14F-4D97-AF65-F5344CB8AC3E}">
        <p14:creationId xmlns:p14="http://schemas.microsoft.com/office/powerpoint/2010/main" val="4093957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568952" cy="5256584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4000" dirty="0"/>
              <a:t>Подача заявлений от родителей на обучение детей в 1 классе в 2025-2026 учебном году будет осуществлена c 01 апреля 2025 года 00:00  на портале государственных услуг (</a:t>
            </a:r>
            <a:r>
              <a:rPr lang="ru-RU" sz="4000" dirty="0">
                <a:hlinkClick r:id="rId2"/>
              </a:rPr>
              <a:t>gosuslugi.ru</a:t>
            </a:r>
            <a:r>
              <a:rPr lang="ru-RU" sz="4000" dirty="0"/>
              <a:t>). </a:t>
            </a:r>
            <a:endParaRPr lang="ru-RU" sz="4000" dirty="0" smtClean="0"/>
          </a:p>
          <a:p>
            <a:pPr marL="45720" indent="0" algn="just">
              <a:buNone/>
            </a:pPr>
            <a:r>
              <a:rPr lang="ru-RU" sz="2800" dirty="0" smtClean="0"/>
              <a:t>Можно </a:t>
            </a:r>
            <a:r>
              <a:rPr lang="ru-RU" sz="2800" dirty="0"/>
              <a:t>через Многофункциональный центр.</a:t>
            </a:r>
          </a:p>
        </p:txBody>
      </p:sp>
      <p:pic>
        <p:nvPicPr>
          <p:cNvPr id="2050" name="Picture 2" descr="http://qrcoder.ru/code/?https%3A%2F%2F%EF%E5%F0%E2%EE%EA%EB%E0%F1%F1%ED%E8%EA%F3%F0%E0%EB%E0.%F0%F4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157192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029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8424936" cy="56498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b="1" u="sng" dirty="0"/>
              <a:t>Прием документов для зачисления в первый класс будет осуществляться:</a:t>
            </a:r>
          </a:p>
          <a:p>
            <a:pPr algn="just"/>
            <a:r>
              <a:rPr lang="ru-RU" sz="3200" b="1" dirty="0"/>
              <a:t>С 1 апреля до 30 июня </a:t>
            </a:r>
            <a:r>
              <a:rPr lang="ru-RU" sz="3200" dirty="0"/>
              <a:t>– для детей, проживающих на закрепленной территории;</a:t>
            </a:r>
          </a:p>
          <a:p>
            <a:pPr algn="just"/>
            <a:r>
              <a:rPr lang="ru-RU" sz="3200" b="1" dirty="0"/>
              <a:t>С 6 июля</a:t>
            </a:r>
            <a:r>
              <a:rPr lang="ru-RU" sz="3200" dirty="0"/>
              <a:t> до момента заполнения свободных мест, но не позднее 5 сентября – для детей, не проживающих на закрепленной территории.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5106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731520"/>
            <a:ext cx="8136904" cy="536177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4800" b="1" dirty="0"/>
              <a:t>Обращаем Ваше внимание</a:t>
            </a:r>
            <a:r>
              <a:rPr lang="ru-RU" sz="4800" dirty="0"/>
              <a:t>, что основанием для отказа в приеме в первый класс образовательной организации являются:</a:t>
            </a:r>
          </a:p>
          <a:p>
            <a:pPr marL="0" indent="0" algn="just">
              <a:buNone/>
            </a:pPr>
            <a:r>
              <a:rPr lang="ru-RU" sz="4800" dirty="0"/>
              <a:t>- </a:t>
            </a:r>
            <a:r>
              <a:rPr lang="ru-RU" sz="4800" u="sng" dirty="0"/>
              <a:t>отсутствие</a:t>
            </a:r>
            <a:r>
              <a:rPr lang="ru-RU" sz="4800" dirty="0"/>
              <a:t> свободных мест в образовательной организации.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5307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260648"/>
            <a:ext cx="8064896" cy="6192688"/>
          </a:xfrm>
        </p:spPr>
        <p:txBody>
          <a:bodyPr>
            <a:normAutofit/>
          </a:bodyPr>
          <a:lstStyle/>
          <a:p>
            <a:r>
              <a:rPr lang="ru-RU" sz="3200" dirty="0"/>
              <a:t>Информация по 1 классам размещена:</a:t>
            </a:r>
          </a:p>
          <a:p>
            <a:pPr marL="45720" indent="0">
              <a:buNone/>
            </a:pPr>
            <a:r>
              <a:rPr lang="ru-RU" sz="3200" dirty="0"/>
              <a:t>- по адресу сайта Управления образования </a:t>
            </a:r>
            <a:r>
              <a:rPr lang="ru-RU" sz="3200" b="1" dirty="0">
                <a:hlinkClick r:id="rId2"/>
              </a:rPr>
              <a:t>obrvs.uralschool.ru</a:t>
            </a:r>
            <a:r>
              <a:rPr lang="ru-RU" sz="3200" dirty="0"/>
              <a:t> (Главная - Деятельность - Приём в 1 класс)</a:t>
            </a:r>
          </a:p>
          <a:p>
            <a:pPr>
              <a:buFontTx/>
              <a:buChar char="-"/>
            </a:pPr>
            <a:r>
              <a:rPr lang="ru-RU" sz="3200" dirty="0">
                <a:solidFill>
                  <a:schemeClr val="tx1"/>
                </a:solidFill>
              </a:rPr>
              <a:t>по адресу  сайта МБОУ СОШ № 6 </a:t>
            </a:r>
          </a:p>
          <a:p>
            <a:pPr marL="45720" indent="0">
              <a:buNone/>
            </a:pPr>
            <a:r>
              <a:rPr lang="en-US" sz="3200" b="1" u="sng" dirty="0">
                <a:solidFill>
                  <a:srgbClr val="00B050"/>
                </a:solidFill>
              </a:rPr>
              <a:t>6vs.uralschool.ru</a:t>
            </a:r>
            <a:r>
              <a:rPr lang="ru-RU" sz="3200" b="1" u="sng" dirty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E78CA90-265A-69E8-D366-E5A6F9C22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974" y="3429000"/>
            <a:ext cx="36004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79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476672"/>
            <a:ext cx="8496944" cy="4929728"/>
          </a:xfrm>
        </p:spPr>
        <p:txBody>
          <a:bodyPr>
            <a:noAutofit/>
          </a:bodyPr>
          <a:lstStyle/>
          <a:p>
            <a:pPr algn="just"/>
            <a:r>
              <a:rPr lang="ru-RU" sz="3600" dirty="0"/>
              <a:t>Напоминаем, что при регистрации заявления в электронном виде, необходимо </a:t>
            </a:r>
            <a:r>
              <a:rPr lang="ru-RU" sz="3600" b="1" dirty="0"/>
              <a:t>лично подойти </a:t>
            </a:r>
            <a:r>
              <a:rPr lang="ru-RU" sz="3600" dirty="0"/>
              <a:t>в школу и </a:t>
            </a:r>
            <a:r>
              <a:rPr lang="ru-RU" sz="3600" u="sng" dirty="0"/>
              <a:t>предъявить оригиналы документов</a:t>
            </a:r>
            <a:r>
              <a:rPr lang="ru-RU" sz="3600" dirty="0"/>
              <a:t>: паспорт, свидетельство о рождении ребенка, свидетельство о регистрации ребенка по месту жительства (пребывания) на закрепленной территории.</a:t>
            </a:r>
          </a:p>
        </p:txBody>
      </p:sp>
    </p:spTree>
    <p:extLst>
      <p:ext uri="{BB962C8B-B14F-4D97-AF65-F5344CB8AC3E}">
        <p14:creationId xmlns:p14="http://schemas.microsoft.com/office/powerpoint/2010/main" val="260292507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907</TotalTime>
  <Words>816</Words>
  <Application>Microsoft Office PowerPoint</Application>
  <PresentationFormat>Экран (4:3)</PresentationFormat>
  <Paragraphs>66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Документы: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Закреплённая территория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 скорой встречи!  Будем рады видеть вас в нашем образовательном учреждении!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Кабинет 207</dc:creator>
  <cp:lastModifiedBy>1</cp:lastModifiedBy>
  <cp:revision>59</cp:revision>
  <cp:lastPrinted>2018-01-19T10:49:31Z</cp:lastPrinted>
  <dcterms:created xsi:type="dcterms:W3CDTF">2018-01-19T04:52:40Z</dcterms:created>
  <dcterms:modified xsi:type="dcterms:W3CDTF">2025-03-26T09:15:42Z</dcterms:modified>
</cp:coreProperties>
</file>