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9" r:id="rId3"/>
    <p:sldId id="269" r:id="rId4"/>
    <p:sldId id="275" r:id="rId5"/>
    <p:sldId id="276" r:id="rId6"/>
    <p:sldId id="278" r:id="rId7"/>
    <p:sldId id="277" r:id="rId8"/>
    <p:sldId id="279" r:id="rId9"/>
    <p:sldId id="280" r:id="rId10"/>
    <p:sldId id="281" r:id="rId11"/>
    <p:sldId id="270" r:id="rId12"/>
    <p:sldId id="282" r:id="rId13"/>
    <p:sldId id="283" r:id="rId14"/>
    <p:sldId id="285" r:id="rId15"/>
    <p:sldId id="284" r:id="rId16"/>
    <p:sldId id="286" r:id="rId17"/>
    <p:sldId id="287" r:id="rId18"/>
    <p:sldId id="288" r:id="rId19"/>
    <p:sldId id="289" r:id="rId20"/>
    <p:sldId id="265" r:id="rId21"/>
    <p:sldId id="267" r:id="rId22"/>
    <p:sldId id="258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F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/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/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481E4F8F-D854-4F12-9C57-2866642AF861}" type="datetimeFigureOut">
              <a:rPr lang="ru-RU" smtClean="0"/>
              <a:t>27.04.2023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A6749236-D679-47E7-BB2F-5FD69450E558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7743284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1"/>
          <p:cNvSpPr>
            <a:spLocks noGrp="1"/>
          </p:cNvSpPr>
          <p:nvPr>
            <p:ph type="ctrTitle"/>
          </p:nvPr>
        </p:nvSpPr>
        <p:spPr>
          <a:xfrm>
            <a:off x="785786" y="428604"/>
            <a:ext cx="7772400" cy="1470025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Пожарная безопасность</a:t>
            </a:r>
            <a:endParaRPr lang="ru-RU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gov.cap.ru/Content2021/news/202110/18/Original/pozhar_deti.jpg">
            <a:extLst>
              <a:ext uri="{FF2B5EF4-FFF2-40B4-BE49-F238E27FC236}">
                <a16:creationId xmlns:a16="http://schemas.microsoft.com/office/drawing/2014/main" xmlns="" id="{8AE863E4-B38D-49EF-A6C2-0D3EE9B31D8A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52"/>
          <a:stretch/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1010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tra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85786" y="1000108"/>
            <a:ext cx="7282392" cy="4857784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un9-87.userapi.com/impg/mSkfYQzBq957HaFn3byaObb-TciLnX4bX7cl1A/QclPKo4HqOk.jpg?size=604x604&amp;quality=96&amp;sign=b9e813033497cac2cb7a13244365d566&amp;type=album">
            <a:extLst>
              <a:ext uri="{FF2B5EF4-FFF2-40B4-BE49-F238E27FC236}">
                <a16:creationId xmlns:a16="http://schemas.microsoft.com/office/drawing/2014/main" xmlns="" id="{0FC08E6D-F5B5-46A8-AC0F-969060D3924B}"/>
              </a:ext>
            </a:extLst>
          </p:cNvPr>
          <p:cNvPicPr>
            <a:picLocks noGrp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488"/>
          <a:stretch/>
        </p:blipFill>
        <p:spPr bwMode="auto">
          <a:xfrm>
            <a:off x="107504" y="116632"/>
            <a:ext cx="8928991" cy="662473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432482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narovchat.pnzreg.ru/upload/iblock/134/1345020d5232e239da7ea2d53ef49817.jpg">
            <a:extLst>
              <a:ext uri="{FF2B5EF4-FFF2-40B4-BE49-F238E27FC236}">
                <a16:creationId xmlns:a16="http://schemas.microsoft.com/office/drawing/2014/main" xmlns="" id="{EBE08F9C-C02E-4F41-95EE-C5B753439DB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266801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novschool3.1mcg.ru/data/ec56a3813ff806e32b9c2b2528602e6d.jpg">
            <a:extLst>
              <a:ext uri="{FF2B5EF4-FFF2-40B4-BE49-F238E27FC236}">
                <a16:creationId xmlns:a16="http://schemas.microsoft.com/office/drawing/2014/main" xmlns="" id="{5B44547E-5592-45C5-BE15-13A92854AD9F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74136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57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r1.nubex.ru/s4860-5fc/f2968_ee/%D0%BF%D0%B0%D0%BB.jpg">
            <a:extLst>
              <a:ext uri="{FF2B5EF4-FFF2-40B4-BE49-F238E27FC236}">
                <a16:creationId xmlns:a16="http://schemas.microsoft.com/office/drawing/2014/main" xmlns="" id="{51769427-BCE4-4C5F-BE2E-EC820222E5DC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928992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33779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image.jimcdn.com/app/cms/image/transf/dimension=420x1024:format=jpg/path/s942c5b4ae3ab6e5f/image/icf96407b7a08c498/version/1389018739/image.jpg">
            <a:extLst>
              <a:ext uri="{FF2B5EF4-FFF2-40B4-BE49-F238E27FC236}">
                <a16:creationId xmlns:a16="http://schemas.microsoft.com/office/drawing/2014/main" xmlns="" id="{DBD7D830-3364-4AA8-AEF7-D829E7444147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16632"/>
            <a:ext cx="5544616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5804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3884519-4A74-4967-B6B8-D2218F2B6E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238337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solidFill>
                  <a:srgbClr val="C00000"/>
                </a:solidFill>
                <a:effectLst/>
              </a:rPr>
              <a:t>Ответственность за нарушение требований пожарной безопасности</a:t>
            </a:r>
            <a:r>
              <a:rPr lang="ru-RU" b="1" dirty="0">
                <a:effectLst/>
              </a:rPr>
              <a:t/>
            </a:r>
            <a:br>
              <a:rPr lang="ru-RU" b="1" dirty="0">
                <a:effectLst/>
              </a:rPr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4B271DCD-5492-4C03-AD15-57B59C908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060847"/>
            <a:ext cx="8229600" cy="4111669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Пожарная безопасность – состояние защищенности личности, имущества, общества и государства от пожаров.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Обеспечение пожарной безопасности является одной из важнейших функций государства.</a:t>
            </a:r>
          </a:p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Законодательство РФ о пожарной безопасности основывается на Конституции РФ и включает в себя Федеральный закон от 21.12.1994 № 69-ФЗ «О пожарной безопасности», принимаемые в соответствии с ним федеральные законы и иные нормативные правовые акты, а также законы и акты, регулирующие вопросы пожарной безопасности (ст. 2 ФЗ № 69 от 21.12.1994).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3119877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570ABC5-8C94-49BE-BA61-D6D4F9886F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59128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>
                <a:solidFill>
                  <a:srgbClr val="C00000"/>
                </a:solidFill>
                <a:effectLst/>
              </a:rPr>
              <a:t>Ответственность за нарушение требований пожарной безопасности</a:t>
            </a:r>
            <a:endParaRPr lang="ru-RU" sz="36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12CAC2B-8281-48EF-812A-55426AF449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132855"/>
            <a:ext cx="8229600" cy="4039661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Нарушение норм пожарной безопасности влечёт за собой имущественные и человеческие потери. Ответственность за это могут нести различные лица — должностные, из числа руководства компаний, ответственные за противопожарные меры в имущественных комплексах и т. д. Это прописано в ст. 38 Федерального закона от 21.12.1994 № 69-Ф3.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03895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0040393E-B7B7-4B73-B805-04397BF067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95845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Особняком стоят нарушения, которые приводят к лесным пожарам. В последние годы в жаркие периоды можно было наблюдать настоящие трагедии, настолько огромным был масштаб горения лесов. В статье 8.32 КоАП РФ прописаны все подробности, включая и штраф за нарушение требований пожарной безопасности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частности, наказание последует за разжигание веток, поджог сухой травы, листьев или сухостоя не только непосредственно в лесу, но и на участках, которые примыкают к лесам и лесопосадкам — всё это нарушает противопожарный режим.</a:t>
            </a:r>
          </a:p>
          <a:p>
            <a:pPr marL="0" indent="0" algn="just">
              <a:buNone/>
            </a:pP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261 УК РФ предусматривает уголовную ответственность за уничтожение или повреждение лесных насаждений как в результате неосторожного обращения с огнем или иными источниками повышенной опасности, так и путем умышленного поджога, санкцией статьи предусмотрено наказание в виде штрафа в размере от ста тысяч до двухсот пятидесяти тысяч рублей, либо в виде обязательных работ, либо лишения свободы на срок до трех лет.</a:t>
            </a:r>
          </a:p>
          <a:p>
            <a:pPr algn="just"/>
            <a:endParaRPr lang="ru-RU" sz="21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2045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428604"/>
            <a:ext cx="8229600" cy="1071570"/>
          </a:xfrm>
          <a:solidFill>
            <a:schemeClr val="accent6">
              <a:lumMod val="7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ru-RU" sz="3000" b="1" dirty="0">
                <a:solidFill>
                  <a:srgbClr val="C00000"/>
                </a:solidFill>
              </a:rPr>
              <a:t>Памятка о мерах пожарной безопасности в весенне-летний пожароопасный период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628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/>
              <a:t>   Весной и летом резко увеличивается риск возникновения возгораний. Чаще всего пожары случаются из-за оставленных без присмотра костров, брошенных окурков и спичек, искр из глушителей транспортных средств, выжигания травы, оставленных осколков стекла, что срабатывают как линзы. </a:t>
            </a:r>
            <a:r>
              <a:rPr lang="ru-RU" dirty="0">
                <a:solidFill>
                  <a:srgbClr val="C00000"/>
                </a:solidFill>
              </a:rPr>
              <a:t>Часто пожары происходят из-за шалостей детей с огнем !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8229600" cy="1143000"/>
          </a:xfrm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Правила поведения при пожаре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857364"/>
            <a:ext cx="8229600" cy="452628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/>
              <a:t>Выясните, что горит, какова площадь возгорания. Проинформируйте о происшествии соответствующие службы. Примите меры по обеспечению безопасности пострадавших.</a:t>
            </a:r>
          </a:p>
          <a:p>
            <a:pPr algn="just"/>
            <a:r>
              <a:rPr lang="ru-RU" dirty="0"/>
              <a:t>Выходить из зоны огня необходимо быстро, но не бегом, ведь можно упасть. Двигайтесь перпендикулярно к огню. При преодолении низового огня рекомендуется защитить лицо одеждой.</a:t>
            </a:r>
          </a:p>
          <a:p>
            <a:pPr algn="just"/>
            <a:r>
              <a:rPr lang="ru-RU" dirty="0"/>
              <a:t>Если вы в помещении, выбраться из которого не представляется возможным, закройте двери и окна, чтобы исключить питание огня потоками воздуха.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</a:rPr>
              <a:t>Правила поведения при пожаре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000240"/>
            <a:ext cx="8229600" cy="4526280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ru-RU" dirty="0"/>
              <a:t>Дышите через влажную ткань. Старайтесь дышать у самой земли. Дыхание должно быть размеренным, иначе вы рискуете потерять сознание.</a:t>
            </a:r>
          </a:p>
          <a:p>
            <a:pPr algn="just"/>
            <a:r>
              <a:rPr lang="ru-RU" dirty="0"/>
              <a:t>Если на вас загорелась одежда, то лучший способ потушить её – кататься по земле. Если беда случилась с ребенком, то вы должны сбить пламя плотной тканью.</a:t>
            </a:r>
          </a:p>
          <a:p>
            <a:pPr algn="just"/>
            <a:r>
              <a:rPr lang="ru-RU" dirty="0"/>
              <a:t>При верховых пожарах в лесу остерегайтесь веток. Рекомендуется выйти на открытую местность, забраться в водоем.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al_travy_75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964"/>
            <a:ext cx="6483326" cy="6855036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532163207_z4vj3sm_hhq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596" y="1500174"/>
            <a:ext cx="8229600" cy="409069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791A4D59-3CCF-4886-A971-7C93C49ECA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750" t="10481" r="24626"/>
          <a:stretch/>
        </p:blipFill>
        <p:spPr>
          <a:xfrm>
            <a:off x="1475656" y="260649"/>
            <a:ext cx="6264696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436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C696E00B-0D76-4C06-9FC1-5BD95F0B70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29614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 </a:t>
            </a:r>
            <a:b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Особый противопожарный период!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80AA5E19-93BF-4A80-AB23-36F2F6FF0A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261" y="1844824"/>
            <a:ext cx="8229600" cy="4896544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С 15 апреля в Свердловской области начал действовать особый противопожарный режим. Это означает, что теперь уральцам запрещено разводить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костры!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Причем жечь костры нельзя не только в лесах, но и на территориях населенных пунктов, а также на землях сельскохозяйственного и специального назначения. Кроме того, запрещено сжигать мусор и сухую траву, проводить любые пожароопасные работы и организовывать стоянки или ночлег туристических групп вне специально отведенных мест.</a:t>
            </a:r>
          </a:p>
          <a:p>
            <a:pPr marL="0" indent="0" algn="just">
              <a:buNone/>
            </a:pPr>
            <a:r>
              <a:rPr lang="ru-RU" dirty="0"/>
              <a:t>	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82459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sun9-65.userapi.com/impg/F2VSV3cWhTqedyaGlnq433BNxN6NFDlhc-wOEw/i_U18x1yejU.jpg?size=1280x896&amp;quality=96&amp;sign=a8ed7f945497b33724e8eab14ce50fe1&amp;c_uniq_tag=txE9y7mIsxsPmpBh1emjhVoRYnhnWe_dvc6M8gK6Vcw&amp;type=album">
            <a:extLst>
              <a:ext uri="{FF2B5EF4-FFF2-40B4-BE49-F238E27FC236}">
                <a16:creationId xmlns:a16="http://schemas.microsoft.com/office/drawing/2014/main" xmlns="" id="{40A08504-E863-41A8-85B1-AE03ED6FBC16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5527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60427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Объект 7" descr="https://i.ytimg.com/vi/SeCXBv8lfXc/hqdefault.jpg">
            <a:extLst>
              <a:ext uri="{FF2B5EF4-FFF2-40B4-BE49-F238E27FC236}">
                <a16:creationId xmlns:a16="http://schemas.microsoft.com/office/drawing/2014/main" xmlns="" id="{1E7CB9CC-0C23-4EFD-8328-EE8F6F09B951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784976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445517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prezentacii.org/upload/cloud/19/07/155811/images/screen10.jpg">
            <a:extLst>
              <a:ext uri="{FF2B5EF4-FFF2-40B4-BE49-F238E27FC236}">
                <a16:creationId xmlns:a16="http://schemas.microsoft.com/office/drawing/2014/main" xmlns="" id="{88862136-EDE7-4576-9D4A-88A46560A3A8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716351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https://346130.selcdn.ru/storage1/include/site_177/section_28/thumbs/EUcYJilB8ikc_1200x0_AybP2us9.jpg">
            <a:extLst>
              <a:ext uri="{FF2B5EF4-FFF2-40B4-BE49-F238E27FC236}">
                <a16:creationId xmlns:a16="http://schemas.microsoft.com/office/drawing/2014/main" xmlns="" id="{A39CA685-E669-41F4-B01D-B1D218A25FDE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8856984" cy="66247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0052203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130</TotalTime>
  <Words>514</Words>
  <Application>Microsoft Office PowerPoint</Application>
  <PresentationFormat>Экран (4:3)</PresentationFormat>
  <Paragraphs>27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Литейная</vt:lpstr>
      <vt:lpstr>Пожарная безопасность</vt:lpstr>
      <vt:lpstr>Памятка о мерах пожарной безопасности в весенне-летний пожароопасный период</vt:lpstr>
      <vt:lpstr>Презентация PowerPoint</vt:lpstr>
      <vt:lpstr>Презентация PowerPoint</vt:lpstr>
      <vt:lpstr>  ВНИМАНИЕ!  Особый противопожарный период!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Ответственность за нарушение требований пожарной безопасности </vt:lpstr>
      <vt:lpstr>Ответственность за нарушение требований пожарной безопасности</vt:lpstr>
      <vt:lpstr>Презентация PowerPoint</vt:lpstr>
      <vt:lpstr>Правила поведения при пожаре</vt:lpstr>
      <vt:lpstr>Правила поведения при пожаре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Пожарная безопасность в весенне-летний пожароопасный период</dc:title>
  <dc:creator>ЕЛЕНА</dc:creator>
  <cp:lastModifiedBy>ТатьянаАлександровна</cp:lastModifiedBy>
  <cp:revision>16</cp:revision>
  <dcterms:created xsi:type="dcterms:W3CDTF">2020-04-10T09:58:38Z</dcterms:created>
  <dcterms:modified xsi:type="dcterms:W3CDTF">2023-04-27T02:35:30Z</dcterms:modified>
</cp:coreProperties>
</file>