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5" r:id="rId4"/>
    <p:sldId id="286" r:id="rId5"/>
    <p:sldId id="267" r:id="rId6"/>
    <p:sldId id="287" r:id="rId7"/>
    <p:sldId id="293" r:id="rId8"/>
    <p:sldId id="292" r:id="rId9"/>
    <p:sldId id="288" r:id="rId10"/>
    <p:sldId id="268" r:id="rId11"/>
    <p:sldId id="294" r:id="rId12"/>
    <p:sldId id="298" r:id="rId13"/>
    <p:sldId id="284" r:id="rId14"/>
    <p:sldId id="289" r:id="rId15"/>
    <p:sldId id="290" r:id="rId16"/>
    <p:sldId id="295" r:id="rId17"/>
    <p:sldId id="296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97" r:id="rId26"/>
    <p:sldId id="283" r:id="rId27"/>
    <p:sldId id="282" r:id="rId28"/>
    <p:sldId id="279" r:id="rId29"/>
    <p:sldId id="280" r:id="rId30"/>
    <p:sldId id="281" r:id="rId31"/>
    <p:sldId id="266" r:id="rId32"/>
  </p:sldIdLst>
  <p:sldSz cx="13004800" cy="9753600"/>
  <p:notesSz cx="6797675" cy="9926638"/>
  <p:defaultTextStyle>
    <a:defPPr>
      <a:defRPr lang="ru-RU"/>
    </a:defPPr>
    <a:lvl1pPr algn="l" defTabSz="584200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1pPr>
    <a:lvl2pPr indent="228600" algn="l" defTabSz="584200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2pPr>
    <a:lvl3pPr indent="457200" algn="l" defTabSz="584200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3pPr>
    <a:lvl4pPr indent="685800" algn="l" defTabSz="584200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4pPr>
    <a:lvl5pPr indent="914400" algn="l" defTabSz="584200" rtl="0" fontAlgn="base">
      <a:spcBef>
        <a:spcPct val="0"/>
      </a:spcBef>
      <a:spcAft>
        <a:spcPct val="0"/>
      </a:spcAft>
      <a:defRPr sz="24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1596" y="-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116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4339" name="Shape 117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78884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55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55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D9A29542-8254-4ACC-8D05-D2939200E1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12289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0DBE7-3C9B-4601-86B4-6A603EC99B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471747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A3862-4008-4607-A485-E7A709EAFD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104321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1DFF9-9D80-4A16-9E3B-D191D47E94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8445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9D9F5-78FD-41C3-8A30-C00AAC012E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76935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E3B2A-7425-4327-BF17-42A1E7E9BF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835121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61FDD-2295-41F0-9DE0-DCBE03A48D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99553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1C59E-6A6C-49B9-B3ED-490A37D6E1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12362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C8C4A-3CC8-4918-8E8F-041DCE5FCE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2182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D43028F7-81D6-466D-9721-C5259C1CDF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65751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E4D22-AD83-495A-B062-BE212DA0AE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32780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2A5D9-A930-4CF1-87C7-7E5FBB3076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60679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Helvetica Neue Medium"/>
              </a:rPr>
              <a:t>Текст заголовка</a:t>
            </a:r>
          </a:p>
        </p:txBody>
      </p:sp>
      <p:sp>
        <p:nvSpPr>
          <p:cNvPr id="1027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Helvetica Neue"/>
              </a:rPr>
              <a:t>Уровень текста 1</a:t>
            </a:r>
          </a:p>
          <a:p>
            <a:pPr lvl="1"/>
            <a:r>
              <a:rPr lang="ru-RU" altLang="ru-RU" smtClean="0">
                <a:sym typeface="Helvetica Neue"/>
              </a:rPr>
              <a:t>Уровень текста 2</a:t>
            </a:r>
          </a:p>
          <a:p>
            <a:pPr lvl="2"/>
            <a:r>
              <a:rPr lang="ru-RU" altLang="ru-RU" smtClean="0">
                <a:sym typeface="Helvetica Neue"/>
              </a:rPr>
              <a:t>Уровень текста 3</a:t>
            </a:r>
          </a:p>
          <a:p>
            <a:pPr lvl="3"/>
            <a:r>
              <a:rPr lang="ru-RU" altLang="ru-RU" smtClean="0">
                <a:sym typeface="Helvetica Neue"/>
              </a:rPr>
              <a:t>Уровень текста 4</a:t>
            </a:r>
          </a:p>
          <a:p>
            <a:pPr lvl="4"/>
            <a:r>
              <a:rPr lang="ru-RU" altLang="ru-RU" smtClean="0">
                <a:sym typeface="Helvetica Neue"/>
              </a:rPr>
              <a:t>Уровень текста 5</a:t>
            </a:r>
          </a:p>
        </p:txBody>
      </p:sp>
      <p:sp>
        <p:nvSpPr>
          <p:cNvPr id="1028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6324600" y="9296400"/>
            <a:ext cx="3508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hangingPunct="0"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3AD45F41-3DC7-46E5-9E68-5156107D9B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2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145000"/>
        <a:buChar char="•"/>
        <a:defRPr sz="3200">
          <a:solidFill>
            <a:srgbClr val="000000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let-help.worldskills.ru/" TargetMode="External"/><Relationship Id="rId2" Type="http://schemas.openxmlformats.org/officeDocument/2006/relationships/hyperlink" Target="http://bilet.worldskills.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"/>
          <p:cNvSpPr/>
          <p:nvPr/>
        </p:nvSpPr>
        <p:spPr>
          <a:xfrm>
            <a:off x="-71438" y="-38100"/>
            <a:ext cx="13147676" cy="9829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5362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3"/>
          <a:stretch>
            <a:fillRect/>
          </a:stretch>
        </p:blipFill>
        <p:spPr bwMode="auto">
          <a:xfrm>
            <a:off x="8966200" y="-169863"/>
            <a:ext cx="4017963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363" name="НАЗВАНИЕ…"/>
          <p:cNvSpPr txBox="1">
            <a:spLocks noChangeArrowheads="1"/>
          </p:cNvSpPr>
          <p:nvPr/>
        </p:nvSpPr>
        <p:spPr bwMode="auto">
          <a:xfrm>
            <a:off x="869950" y="7110413"/>
            <a:ext cx="64595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rPr>
              <a:t>БИЛЕТ В БУДУЩЕЕ - 2020</a:t>
            </a:r>
          </a:p>
        </p:txBody>
      </p:sp>
      <p:pic>
        <p:nvPicPr>
          <p:cNvPr id="15365" name="Изображение" descr="Изображе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0"/>
          <a:stretch>
            <a:fillRect/>
          </a:stretch>
        </p:blipFill>
        <p:spPr bwMode="auto">
          <a:xfrm>
            <a:off x="942975" y="704850"/>
            <a:ext cx="16462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6" name="Изображение" descr="Изображе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9"/>
          <a:stretch>
            <a:fillRect/>
          </a:stretch>
        </p:blipFill>
        <p:spPr bwMode="auto">
          <a:xfrm>
            <a:off x="10987088" y="647700"/>
            <a:ext cx="1533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367" name="Изображение" descr="Изображе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3"/>
          <a:stretch>
            <a:fillRect/>
          </a:stretch>
        </p:blipFill>
        <p:spPr bwMode="auto">
          <a:xfrm rot="1008457">
            <a:off x="5856288" y="2690813"/>
            <a:ext cx="78232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6" name="Кружок"/>
          <p:cNvSpPr/>
          <p:nvPr/>
        </p:nvSpPr>
        <p:spPr>
          <a:xfrm>
            <a:off x="1641475" y="2884488"/>
            <a:ext cx="2135188" cy="2135187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5369" name="sccpre.cat-earth-vector-png-1452038.png" descr="sccpre.cat-earth-vector-png-1452038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960563"/>
            <a:ext cx="121443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8" name="Кружок"/>
          <p:cNvSpPr/>
          <p:nvPr/>
        </p:nvSpPr>
        <p:spPr>
          <a:xfrm>
            <a:off x="4933950" y="1881188"/>
            <a:ext cx="1377950" cy="1376362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5371" name="Изображение" descr="Изображе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2987675"/>
            <a:ext cx="1930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0" name="Кружок"/>
          <p:cNvSpPr/>
          <p:nvPr/>
        </p:nvSpPr>
        <p:spPr>
          <a:xfrm>
            <a:off x="2443163" y="3686175"/>
            <a:ext cx="531812" cy="5334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5373" name="Изображение" descr="Изображе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4243388"/>
            <a:ext cx="123618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2" name="Кружок"/>
          <p:cNvSpPr/>
          <p:nvPr/>
        </p:nvSpPr>
        <p:spPr>
          <a:xfrm>
            <a:off x="6999288" y="2930525"/>
            <a:ext cx="5397500" cy="5397500"/>
          </a:xfrm>
          <a:prstGeom prst="ellips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5375" name="robo_head.png" descr="robo_hea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1847850"/>
            <a:ext cx="6872287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724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81EA673-A22E-4D3B-8C8C-A974E68CE749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10</a:t>
            </a:fld>
            <a:endParaRPr lang="ru-RU" altLang="ru-RU" sz="1600" b="0" dirty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30725" name="НАЗВАНИЕ РАЗДЕЛА"/>
          <p:cNvSpPr txBox="1">
            <a:spLocks noChangeArrowheads="1"/>
          </p:cNvSpPr>
          <p:nvPr/>
        </p:nvSpPr>
        <p:spPr bwMode="auto">
          <a:xfrm>
            <a:off x="647700" y="550863"/>
            <a:ext cx="5443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Концепция реализации </a:t>
            </a:r>
          </a:p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Проекта в 2020 году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0729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246188" y="2784475"/>
            <a:ext cx="10488612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altLang="ru-RU" b="0">
                <a:sym typeface="Chevin Cyrillic"/>
              </a:rPr>
              <a:t>Целью проекта «Билет в будущее»</a:t>
            </a:r>
            <a:r>
              <a:rPr lang="ru-RU" altLang="ru-RU">
                <a:sym typeface="Chevin Cyrillic"/>
              </a:rPr>
              <a:t> </a:t>
            </a:r>
            <a:r>
              <a:rPr lang="ru-RU" altLang="ru-RU" b="0">
                <a:sym typeface="Chevin Cyrillic"/>
              </a:rPr>
              <a:t>является систематизация существующих практик профориентации с применением массовых цифровых инструментов, накоплением цифрового портфолио школьника и построением индивидуальных рекомендаций по выбору профессионального пути (рекомендаций по построению индивидуального учебного плана в соответствии с выбранными компетенциями и профессиональными областями).</a:t>
            </a:r>
          </a:p>
          <a:p>
            <a:pPr hangingPunct="1"/>
            <a:endParaRPr lang="ru-RU" altLang="ru-RU" b="0">
              <a:sym typeface="Chevin Cyrillic"/>
            </a:endParaRPr>
          </a:p>
          <a:p>
            <a:pPr hangingPunct="1"/>
            <a:r>
              <a:rPr lang="ru-RU" altLang="ru-RU">
                <a:sym typeface="Chevin Cyrillic"/>
              </a:rPr>
              <a:t>Участниками проекта в конечном счете являются все школьники России с 6 по 11 класс, включая детей с ограниченными возможностями по здоровью. </a:t>
            </a:r>
          </a:p>
          <a:p>
            <a:pPr hangingPunct="1"/>
            <a:endParaRPr lang="ru-RU" altLang="ru-RU">
              <a:sym typeface="Chevin Cyrillic"/>
            </a:endParaRPr>
          </a:p>
          <a:p>
            <a:pPr hangingPunct="1"/>
            <a:r>
              <a:rPr lang="ru-RU" altLang="ru-RU">
                <a:sym typeface="Chevin Cyrillic"/>
              </a:rPr>
              <a:t>Помимо основной аудитории проекта – школьников – в 2020 году активными участника проекта станут родители.</a:t>
            </a:r>
          </a:p>
        </p:txBody>
      </p:sp>
      <p:pic>
        <p:nvPicPr>
          <p:cNvPr id="30730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0731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5844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91B150A-5C7D-4748-B8EF-215EAA7198C9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11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35845" name="НАЗВАНИЕ РАЗДЕЛА"/>
          <p:cNvSpPr txBox="1">
            <a:spLocks noChangeArrowheads="1"/>
          </p:cNvSpPr>
          <p:nvPr/>
        </p:nvSpPr>
        <p:spPr bwMode="auto">
          <a:xfrm>
            <a:off x="647700" y="791508"/>
            <a:ext cx="5443538" cy="59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altLang="ru-RU" sz="3200" dirty="0" smtClean="0">
                <a:solidFill>
                  <a:schemeClr val="bg1"/>
                </a:solidFill>
                <a:latin typeface="Helvetica Neue Medium"/>
                <a:sym typeface="ChevinPro-Medium"/>
              </a:rPr>
              <a:t>Этапы проекта</a:t>
            </a:r>
            <a:endParaRPr lang="ru-RU" altLang="ru-RU" sz="3200" dirty="0">
              <a:solidFill>
                <a:schemeClr val="bg1"/>
              </a:solidFill>
              <a:latin typeface="Helvetica Neue Medium"/>
              <a:sym typeface="ChevinPro-Medium"/>
            </a:endParaRP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5848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79451" y="1659483"/>
            <a:ext cx="12701460" cy="730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 hangingPunct="1"/>
            <a:r>
              <a:rPr lang="ru-RU" altLang="ru-RU" sz="3200" b="0" dirty="0" smtClean="0">
                <a:sym typeface="Chevin Cyrillic"/>
              </a:rPr>
              <a:t>			</a:t>
            </a:r>
            <a:r>
              <a:rPr lang="ru-RU" altLang="ru-RU" sz="3600" b="0" dirty="0" smtClean="0">
                <a:sym typeface="Chevin Cyrillic"/>
              </a:rPr>
              <a:t>В рамках проекта на </a:t>
            </a:r>
            <a:r>
              <a:rPr lang="en-US" altLang="ru-RU" sz="3600" b="0" dirty="0" smtClean="0">
                <a:sym typeface="Chevin Cyrillic"/>
              </a:rPr>
              <a:t>I</a:t>
            </a:r>
            <a:r>
              <a:rPr lang="ru-RU" altLang="ru-RU" sz="3600" b="0" dirty="0" smtClean="0">
                <a:sym typeface="Chevin Cyrillic"/>
              </a:rPr>
              <a:t> этапе участники проходят ряд онлайн диагностик, определяющих уровень их знаний, степень развития гибких навыков, осознанности и готовности к выбору.</a:t>
            </a:r>
          </a:p>
          <a:p>
            <a:pPr algn="just" hangingPunct="1"/>
            <a:r>
              <a:rPr lang="ru-RU" altLang="ru-RU" sz="3600" b="0" dirty="0" smtClean="0">
                <a:solidFill>
                  <a:schemeClr val="tx1"/>
                </a:solidFill>
                <a:sym typeface="Chevin Cyrillic"/>
              </a:rPr>
              <a:t>  			На втором этапе школьники участвуют в профессиональных пробах, которые будут проводиться в том числе в онлайн-формате.</a:t>
            </a:r>
          </a:p>
          <a:p>
            <a:pPr algn="just" hangingPunct="1"/>
            <a:r>
              <a:rPr lang="ru-RU" altLang="ru-RU" sz="3600" b="0" dirty="0" smtClean="0">
                <a:solidFill>
                  <a:schemeClr val="tx1"/>
                </a:solidFill>
                <a:sym typeface="Chevin Cyrillic"/>
              </a:rPr>
              <a:t>			По итогам участия в мероприятиях на платформе проекта формируются рекомендации по построению индивидуальной образовательной траектории школьника.</a:t>
            </a:r>
          </a:p>
          <a:p>
            <a:pPr hangingPunct="1"/>
            <a:r>
              <a:rPr lang="ru-RU" altLang="ru-RU" sz="3600" dirty="0" smtClean="0">
                <a:solidFill>
                  <a:srgbClr val="FF0000"/>
                </a:solidFill>
                <a:sym typeface="Chevin Cyrillic"/>
              </a:rPr>
              <a:t>Для прохождения онлайн-диагностики на открытой части платформы проекта регистрация не требуется!</a:t>
            </a:r>
            <a:endParaRPr lang="ru-RU" altLang="ru-RU" sz="3600" dirty="0">
              <a:solidFill>
                <a:srgbClr val="FF0000"/>
              </a:solidFill>
              <a:sym typeface="Chevin Cyrillic"/>
            </a:endParaRPr>
          </a:p>
        </p:txBody>
      </p:sp>
      <p:pic>
        <p:nvPicPr>
          <p:cNvPr id="35849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5850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0351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5844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91B150A-5C7D-4748-B8EF-215EAA7198C9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12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35845" name="НАЗВАНИЕ РАЗДЕЛА"/>
          <p:cNvSpPr txBox="1">
            <a:spLocks noChangeArrowheads="1"/>
          </p:cNvSpPr>
          <p:nvPr/>
        </p:nvSpPr>
        <p:spPr bwMode="auto">
          <a:xfrm>
            <a:off x="647700" y="545287"/>
            <a:ext cx="5443538" cy="108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altLang="ru-RU" sz="3200" dirty="0" smtClean="0">
                <a:solidFill>
                  <a:schemeClr val="bg1"/>
                </a:solidFill>
                <a:latin typeface="Helvetica Neue Medium"/>
                <a:sym typeface="ChevinPro-Medium"/>
              </a:rPr>
              <a:t>Участие родителей в проекте</a:t>
            </a:r>
            <a:endParaRPr lang="ru-RU" altLang="ru-RU" sz="3200" dirty="0">
              <a:solidFill>
                <a:schemeClr val="bg1"/>
              </a:solidFill>
              <a:latin typeface="Helvetica Neue Medium"/>
              <a:sym typeface="ChevinPro-Medium"/>
            </a:endParaRP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5848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79451" y="2059594"/>
            <a:ext cx="12701460" cy="65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 hangingPunct="1"/>
            <a:r>
              <a:rPr lang="ru-RU" altLang="ru-RU" sz="3200" b="0" dirty="0" smtClean="0">
                <a:sym typeface="Chevin Cyrillic"/>
              </a:rPr>
              <a:t>			В 2020 году участник и родитель (законный представитель) получают доступ к платформе проекта напрямую от Союза «</a:t>
            </a:r>
            <a:r>
              <a:rPr lang="ru-RU" altLang="ru-RU" sz="3200" b="0" dirty="0" err="1" smtClean="0">
                <a:sym typeface="Chevin Cyrillic"/>
              </a:rPr>
              <a:t>Агенство</a:t>
            </a:r>
            <a:r>
              <a:rPr lang="ru-RU" altLang="ru-RU" sz="3200" b="0" dirty="0" smtClean="0">
                <a:sym typeface="Chevin Cyrillic"/>
              </a:rPr>
              <a:t> развития профессиональных сообществ и рабочих кадров «Молодые профессионалы  (</a:t>
            </a:r>
            <a:r>
              <a:rPr lang="ru-RU" altLang="ru-RU" sz="3200" b="0" dirty="0" err="1" smtClean="0">
                <a:sym typeface="Chevin Cyrillic"/>
              </a:rPr>
              <a:t>Ворлдскиллс</a:t>
            </a:r>
            <a:r>
              <a:rPr lang="ru-RU" altLang="ru-RU" sz="3200" b="0" dirty="0" smtClean="0">
                <a:sym typeface="Chevin Cyrillic"/>
              </a:rPr>
              <a:t> Россия)».</a:t>
            </a:r>
          </a:p>
          <a:p>
            <a:pPr algn="just" hangingPunct="1"/>
            <a:r>
              <a:rPr lang="ru-RU" altLang="ru-RU" sz="3200" b="0" dirty="0" smtClean="0">
                <a:solidFill>
                  <a:schemeClr val="tx1"/>
                </a:solidFill>
                <a:sym typeface="Chevin Cyrillic"/>
              </a:rPr>
              <a:t>			Регистрация учащихся на платформе проекта для записи на практические мероприятия и получение рекомендаций обеспечивается при помощи родителей (законных представителей) участника.</a:t>
            </a:r>
          </a:p>
          <a:p>
            <a:pPr algn="just" hangingPunct="1"/>
            <a:r>
              <a:rPr lang="ru-RU" altLang="ru-RU" sz="3200" b="0" smtClean="0">
                <a:solidFill>
                  <a:schemeClr val="tx1"/>
                </a:solidFill>
                <a:sym typeface="Chevin Cyrillic"/>
              </a:rPr>
              <a:t>			Регистрация </a:t>
            </a:r>
            <a:r>
              <a:rPr lang="ru-RU" altLang="ru-RU" sz="3200" b="0" dirty="0">
                <a:solidFill>
                  <a:schemeClr val="tx1"/>
                </a:solidFill>
                <a:sym typeface="Chevin Cyrillic"/>
              </a:rPr>
              <a:t>родителей (законных представителей</a:t>
            </a:r>
            <a:r>
              <a:rPr lang="ru-RU" altLang="ru-RU" sz="3200" b="0" dirty="0" smtClean="0">
                <a:solidFill>
                  <a:schemeClr val="tx1"/>
                </a:solidFill>
                <a:sym typeface="Chevin Cyrillic"/>
              </a:rPr>
              <a:t>) школьников на платформе проекта производится в целях обеспечения просмотра результатов профессиональной онлайн-диагностики, записи участников на практическое мероприятие и проведения анализа итогов участия в проекте.</a:t>
            </a:r>
            <a:endParaRPr lang="ru-RU" altLang="ru-RU" sz="3200" b="0" dirty="0">
              <a:solidFill>
                <a:schemeClr val="tx1"/>
              </a:solidFill>
              <a:sym typeface="Chevin Cyrillic"/>
            </a:endParaRPr>
          </a:p>
        </p:txBody>
      </p:sp>
      <p:pic>
        <p:nvPicPr>
          <p:cNvPr id="35849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5850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433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8132" name="Номер слайда"/>
          <p:cNvSpPr txBox="1">
            <a:spLocks noGrp="1"/>
          </p:cNvSpPr>
          <p:nvPr/>
        </p:nvSpPr>
        <p:spPr bwMode="auto">
          <a:xfrm>
            <a:off x="11833225" y="9180513"/>
            <a:ext cx="327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FB4CC6DE-20BA-46D2-81A8-C2D7525E2159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13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48133" name="НАЗВАНИЕ РАЗДЕЛА"/>
          <p:cNvSpPr txBox="1">
            <a:spLocks noChangeArrowheads="1"/>
          </p:cNvSpPr>
          <p:nvPr/>
        </p:nvSpPr>
        <p:spPr bwMode="auto">
          <a:xfrm>
            <a:off x="172528" y="288982"/>
            <a:ext cx="8695427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altLang="ru-RU" sz="4800" dirty="0" smtClean="0">
                <a:solidFill>
                  <a:schemeClr val="bg1"/>
                </a:solidFill>
                <a:latin typeface="Helvetica Neue Medium"/>
                <a:sym typeface="ChevinPro-Medium"/>
              </a:rPr>
              <a:t>СРОКИ РЕАЛИЗАЦИИ ПРОЕКТА</a:t>
            </a:r>
            <a:endParaRPr lang="ru-RU" altLang="ru-RU" sz="4800" dirty="0">
              <a:solidFill>
                <a:schemeClr val="bg1"/>
              </a:solidFill>
              <a:latin typeface="Helvetica Neue Medium"/>
              <a:sym typeface="ChevinPro-Medium"/>
            </a:endParaRP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8136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8137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292607" y="2487676"/>
            <a:ext cx="12150217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defTabSz="914400" hangingPunct="1"/>
            <a:r>
              <a:rPr lang="ru-RU" altLang="ru-RU" sz="3600" dirty="0" smtClean="0">
                <a:solidFill>
                  <a:srgbClr val="FF0000"/>
                </a:solidFill>
                <a:sym typeface="Chevin Cyrillic"/>
              </a:rPr>
              <a:t>Реализация проекта - 15 мая - 15 декабря 2020 года.</a:t>
            </a:r>
          </a:p>
          <a:p>
            <a:pPr defTabSz="914400" hangingPunct="1"/>
            <a:endParaRPr lang="ru-RU" altLang="ru-RU" sz="3600" dirty="0" smtClean="0">
              <a:sym typeface="Chevin Cyrillic"/>
            </a:endParaRPr>
          </a:p>
          <a:p>
            <a:pPr defTabSz="914400" hangingPunct="1"/>
            <a:r>
              <a:rPr lang="ru-RU" altLang="ru-RU" sz="3600" dirty="0" smtClean="0">
                <a:solidFill>
                  <a:schemeClr val="accent3">
                    <a:lumMod val="50000"/>
                  </a:schemeClr>
                </a:solidFill>
                <a:sym typeface="Chevin Cyrillic"/>
              </a:rPr>
              <a:t>Регистрация участников  на платформе доступна с 22 мая по 04 ноября 2020 года.</a:t>
            </a:r>
          </a:p>
          <a:p>
            <a:pPr defTabSz="914400" hangingPunct="1"/>
            <a:endParaRPr lang="ru-RU" altLang="ru-RU" sz="3600" dirty="0" smtClean="0">
              <a:sym typeface="Chevin Cyrillic"/>
            </a:endParaRPr>
          </a:p>
          <a:p>
            <a:pPr defTabSz="914400" hangingPunct="1"/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  <a:sym typeface="Chevin Cyrillic"/>
              </a:rPr>
              <a:t>Выполнение </a:t>
            </a:r>
            <a:r>
              <a:rPr lang="ru-RU" altLang="ru-RU" sz="3600" dirty="0" err="1" smtClean="0">
                <a:solidFill>
                  <a:schemeClr val="accent1">
                    <a:lumMod val="75000"/>
                  </a:schemeClr>
                </a:solidFill>
                <a:sym typeface="Chevin Cyrillic"/>
              </a:rPr>
              <a:t>профориентационной</a:t>
            </a:r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  <a:sym typeface="Chevin Cyrillic"/>
              </a:rPr>
              <a:t> онлайн-диагностики на платформе проекта доступно с </a:t>
            </a:r>
          </a:p>
          <a:p>
            <a:pPr defTabSz="914400" hangingPunct="1"/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  <a:sym typeface="Chevin Cyrillic"/>
              </a:rPr>
              <a:t>22 июня по 04 ноября 2020 года.</a:t>
            </a:r>
          </a:p>
          <a:p>
            <a:pPr defTabSz="914400" hangingPunct="1"/>
            <a:endParaRPr lang="ru-RU" altLang="ru-RU" sz="3600" dirty="0" smtClean="0">
              <a:sym typeface="Chevin Cyrillic"/>
            </a:endParaRPr>
          </a:p>
          <a:p>
            <a:pPr defTabSz="914400" hangingPunct="1"/>
            <a:r>
              <a:rPr lang="ru-RU" altLang="ru-RU" sz="3600" dirty="0" smtClean="0">
                <a:solidFill>
                  <a:schemeClr val="accent6">
                    <a:lumMod val="75000"/>
                  </a:schemeClr>
                </a:solidFill>
                <a:sym typeface="Chevin Cyrillic"/>
              </a:rPr>
              <a:t>Участие в практических мероприятиях проекта возможно с 6 июля по 30 ноября 2020 года.</a:t>
            </a:r>
            <a:endParaRPr lang="ru-RU" altLang="ru-RU" sz="3600" dirty="0">
              <a:solidFill>
                <a:schemeClr val="accent6">
                  <a:lumMod val="75000"/>
                </a:schemeClr>
              </a:solidFill>
              <a:sym typeface="Chevin Cyrillic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676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730DBBEB-C506-466A-8B8C-97F95824B66E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14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28677" name="НАЗВАНИЕ РАЗДЕЛА"/>
          <p:cNvSpPr txBox="1">
            <a:spLocks noChangeArrowheads="1"/>
          </p:cNvSpPr>
          <p:nvPr/>
        </p:nvSpPr>
        <p:spPr bwMode="auto">
          <a:xfrm>
            <a:off x="1" y="422177"/>
            <a:ext cx="7884542" cy="13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4000" dirty="0" smtClean="0">
                <a:solidFill>
                  <a:schemeClr val="bg1"/>
                </a:solidFill>
                <a:latin typeface="Helvetica Neue Medium"/>
                <a:sym typeface="ChevinPro-Medium"/>
              </a:rPr>
              <a:t>«Билет в будущее»  - </a:t>
            </a:r>
          </a:p>
          <a:p>
            <a:pPr algn="l"/>
            <a:r>
              <a:rPr lang="ru-RU" altLang="ru-RU" sz="4000" dirty="0">
                <a:solidFill>
                  <a:schemeClr val="bg1"/>
                </a:solidFill>
                <a:latin typeface="Helvetica Neue Medium"/>
                <a:sym typeface="ChevinPro-Medium"/>
              </a:rPr>
              <a:t> </a:t>
            </a:r>
            <a:r>
              <a:rPr lang="ru-RU" altLang="ru-RU" sz="4000" dirty="0" smtClean="0">
                <a:solidFill>
                  <a:schemeClr val="bg1"/>
                </a:solidFill>
                <a:latin typeface="Helvetica Neue Medium"/>
                <a:sym typeface="ChevinPro-Medium"/>
              </a:rPr>
              <a:t>         в Свердловской области</a:t>
            </a:r>
            <a:endParaRPr lang="ru-RU" altLang="ru-RU" sz="4000" dirty="0">
              <a:solidFill>
                <a:schemeClr val="bg1"/>
              </a:solidFill>
              <a:latin typeface="Helvetica Neue Medium"/>
              <a:sym typeface="ChevinPro-Medium"/>
            </a:endParaRP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680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494582" y="2184787"/>
            <a:ext cx="12099984" cy="730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школьники Свердловской области (участники проекта) смогут попробовать себя в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компетенциях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Профессиональные пробы будут проходить на 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площадках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организованы на базе профессиональных образовательных организаций Свердловской области с учетом эпидемиологической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до ноября 2020 года на платформе проекта представляется расписание проводимых практических мероприятий в онлайн- и в офлайн- форматах. Всего можно участвовать в трех практических мероприятиях, проводимых в онлайн-формате, и в одном, проводимом в офлайн-формате. </a:t>
            </a:r>
          </a:p>
        </p:txBody>
      </p:sp>
      <p:pic>
        <p:nvPicPr>
          <p:cNvPr id="28682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8683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036970" y="1762919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755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676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730DBBEB-C506-466A-8B8C-97F95824B66E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15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28677" name="НАЗВАНИЕ РАЗДЕЛА"/>
          <p:cNvSpPr txBox="1">
            <a:spLocks noChangeArrowheads="1"/>
          </p:cNvSpPr>
          <p:nvPr/>
        </p:nvSpPr>
        <p:spPr bwMode="auto">
          <a:xfrm>
            <a:off x="1" y="422177"/>
            <a:ext cx="7884542" cy="13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4000" dirty="0" smtClean="0">
                <a:solidFill>
                  <a:schemeClr val="bg1"/>
                </a:solidFill>
                <a:latin typeface="Helvetica Neue Medium"/>
                <a:sym typeface="ChevinPro-Medium"/>
              </a:rPr>
              <a:t>«Билет в будущее»  - </a:t>
            </a:r>
          </a:p>
          <a:p>
            <a:pPr algn="l"/>
            <a:r>
              <a:rPr lang="ru-RU" altLang="ru-RU" sz="4000" dirty="0">
                <a:solidFill>
                  <a:schemeClr val="bg1"/>
                </a:solidFill>
                <a:latin typeface="Helvetica Neue Medium"/>
                <a:sym typeface="ChevinPro-Medium"/>
              </a:rPr>
              <a:t> </a:t>
            </a:r>
            <a:r>
              <a:rPr lang="ru-RU" altLang="ru-RU" sz="4000" dirty="0" smtClean="0">
                <a:solidFill>
                  <a:schemeClr val="bg1"/>
                </a:solidFill>
                <a:latin typeface="Helvetica Neue Medium"/>
                <a:sym typeface="ChevinPro-Medium"/>
              </a:rPr>
              <a:t>         в Свердловской области</a:t>
            </a:r>
            <a:endParaRPr lang="ru-RU" altLang="ru-RU" sz="4000" dirty="0">
              <a:solidFill>
                <a:schemeClr val="bg1"/>
              </a:solidFill>
              <a:latin typeface="Helvetica Neue Medium"/>
              <a:sym typeface="ChevinPro-Medium"/>
            </a:endParaRP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680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494582" y="2400231"/>
            <a:ext cx="12099984" cy="687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проекте обучающимся необходимо пройти тестирование </a:t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проекта в информационно-телекоммуникационной сети «Интернет»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http://bilet.worldskills.ru/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родителям необходимо произвести регистрацию ребенка на платформе. Инструкция для родителей в приложении 2 и размещена по ссылке:</a:t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http://bilet-help.worldskills.ru/</a:t>
            </a:r>
            <a:r>
              <a:rPr lang="ru-RU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682" name="Изображение" descr="Изображе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8683" name="krug.png" descr="kru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036970" y="1762919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98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748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53209A01-4C49-4EAB-B0DA-D6E025328BD1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16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31749" name="НАЗВАНИЕ РАЗДЕЛА"/>
          <p:cNvSpPr txBox="1">
            <a:spLocks noChangeArrowheads="1"/>
          </p:cNvSpPr>
          <p:nvPr/>
        </p:nvSpPr>
        <p:spPr bwMode="auto">
          <a:xfrm>
            <a:off x="647700" y="550863"/>
            <a:ext cx="5443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Концепция реализации </a:t>
            </a:r>
          </a:p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Проекта в 2020 году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1752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246188" y="3635375"/>
            <a:ext cx="10488612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altLang="ru-RU" sz="3200" b="0">
                <a:sym typeface="Chevin Cyrillic"/>
              </a:rPr>
              <a:t>Центральной задачей проекта «Билет в будущее» является </a:t>
            </a:r>
            <a:r>
              <a:rPr lang="ru-RU" altLang="ru-RU" sz="3200" b="0" i="1">
                <a:sym typeface="Chevin Cyrillic"/>
              </a:rPr>
              <a:t>формирование осознанности </a:t>
            </a:r>
            <a:r>
              <a:rPr lang="ru-RU" altLang="ru-RU" sz="3200" b="0">
                <a:sym typeface="Chevin Cyrillic"/>
              </a:rPr>
              <a:t>и </a:t>
            </a:r>
            <a:r>
              <a:rPr lang="ru-RU" altLang="ru-RU" sz="3200" b="0" i="1">
                <a:sym typeface="Chevin Cyrillic"/>
              </a:rPr>
              <a:t>способности выбора </a:t>
            </a:r>
            <a:r>
              <a:rPr lang="ru-RU" altLang="ru-RU" sz="3200" b="0">
                <a:sym typeface="Chevin Cyrillic"/>
              </a:rPr>
              <a:t>профессиональной траектории школьником. Сформировать способность выбирать нельзя без понимания собственных ограничений, без проб, попыток выбора и совершенных ошибок, без осмысления полученного опыта и рефлексии.</a:t>
            </a:r>
          </a:p>
        </p:txBody>
      </p:sp>
      <p:pic>
        <p:nvPicPr>
          <p:cNvPr id="31753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1754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34390" y="-754856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7431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2772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F990F8FB-AB94-4CB0-8FF0-476C61ACDA0B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17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32773" name="НАЗВАНИЕ РАЗДЕЛА"/>
          <p:cNvSpPr txBox="1">
            <a:spLocks noChangeArrowheads="1"/>
          </p:cNvSpPr>
          <p:nvPr/>
        </p:nvSpPr>
        <p:spPr bwMode="auto">
          <a:xfrm>
            <a:off x="647700" y="550863"/>
            <a:ext cx="5443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Концепция реализации </a:t>
            </a:r>
          </a:p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Проекта в 2020 году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2776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246188" y="3633788"/>
            <a:ext cx="10488612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altLang="ru-RU" sz="3200" b="0">
                <a:sym typeface="Chevin Cyrillic"/>
              </a:rPr>
              <a:t>Проект «Билет в будущее» состоит из нескольких принципиальных частей – это цифровая платформа, карта профессий и компетенций, набор онлайн-диагностики, система очных мероприятий (линейка различных профессиональных проб и других мероприятий), выдача рекомендаций участникам и формирование сообщества наставников.</a:t>
            </a:r>
          </a:p>
        </p:txBody>
      </p:sp>
      <p:pic>
        <p:nvPicPr>
          <p:cNvPr id="32777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2778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01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796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EF19F4B3-D44F-4536-A4EB-99DF95E65B9B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18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33797" name="НАЗВАНИЕ РАЗДЕЛА"/>
          <p:cNvSpPr txBox="1">
            <a:spLocks noChangeArrowheads="1"/>
          </p:cNvSpPr>
          <p:nvPr/>
        </p:nvSpPr>
        <p:spPr bwMode="auto">
          <a:xfrm>
            <a:off x="647700" y="550863"/>
            <a:ext cx="5443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Концепция реализации </a:t>
            </a:r>
          </a:p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Проекта в 2020 году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3800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246188" y="3389313"/>
            <a:ext cx="104886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altLang="ru-RU" sz="3200" b="0">
                <a:sym typeface="Chevin Cyrillic"/>
              </a:rPr>
              <a:t>Ключевым элементом проекта «Билет в будущее» является цифровая платформа. Платформа представляет собой многофункциональную информационную систему, доступную в сети Интернет и предназначенную для одновременной работы до 1 миллиона пользователей. Платформа была разработана и эксплуатируется в соответствии с требованиями 152-ФЗ «О персональных данных».</a:t>
            </a:r>
          </a:p>
        </p:txBody>
      </p:sp>
      <p:pic>
        <p:nvPicPr>
          <p:cNvPr id="33801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3802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4820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CFE918EE-F7C3-448B-9A07-A55D61B8C607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19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34821" name="НАЗВАНИЕ РАЗДЕЛА"/>
          <p:cNvSpPr txBox="1">
            <a:spLocks noChangeArrowheads="1"/>
          </p:cNvSpPr>
          <p:nvPr/>
        </p:nvSpPr>
        <p:spPr bwMode="auto">
          <a:xfrm>
            <a:off x="647700" y="550863"/>
            <a:ext cx="5443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Концепция реализации </a:t>
            </a:r>
          </a:p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Проекта в 2020 году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4824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246188" y="2901950"/>
            <a:ext cx="10488612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altLang="ru-RU" sz="3200" b="0">
                <a:sym typeface="Chevin Cyrillic"/>
              </a:rPr>
              <a:t>Ключевым функционалом платформы для школьников является «маркетплейс» диагностических форматов, площадок для профориентационных проб, знакомство с рекомендациями по построению индивидуального учебного плана и профессиональной траектории. Также платформа содержит отдельные личные кабинеты участников проекта, их родителей, представителей площадок для</a:t>
            </a:r>
          </a:p>
          <a:p>
            <a:pPr hangingPunct="1"/>
            <a:r>
              <a:rPr lang="ru-RU" altLang="ru-RU" sz="3200" b="0">
                <a:sym typeface="Chevin Cyrillic"/>
              </a:rPr>
              <a:t>прохождения профориентации, наставников и других участников проекта.</a:t>
            </a:r>
          </a:p>
        </p:txBody>
      </p:sp>
      <p:pic>
        <p:nvPicPr>
          <p:cNvPr id="34825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4826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"/>
          <p:cNvSpPr/>
          <p:nvPr/>
        </p:nvSpPr>
        <p:spPr>
          <a:xfrm>
            <a:off x="0" y="0"/>
            <a:ext cx="13149263" cy="984567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6386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7" b="38300"/>
          <a:stretch>
            <a:fillRect/>
          </a:stretch>
        </p:blipFill>
        <p:spPr bwMode="auto">
          <a:xfrm rot="10257153">
            <a:off x="6337300" y="-1022350"/>
            <a:ext cx="7756525" cy="912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387" name="НАЗВАНИЕ РАЗДЕЛА"/>
          <p:cNvSpPr txBox="1">
            <a:spLocks noChangeArrowheads="1"/>
          </p:cNvSpPr>
          <p:nvPr/>
        </p:nvSpPr>
        <p:spPr bwMode="auto">
          <a:xfrm>
            <a:off x="1016000" y="7159625"/>
            <a:ext cx="86709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rPr>
              <a:t>СТАРТ ПРОЕКТА</a:t>
            </a:r>
          </a:p>
          <a:p>
            <a:pPr algn="l"/>
            <a:r>
              <a:rPr lang="ru-RU" altLang="ru-RU" sz="40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rPr>
              <a:t>«БИЛЕТ В БУДУЩЕЕ» В 2020 ГОДУ</a:t>
            </a:r>
          </a:p>
        </p:txBody>
      </p:sp>
      <p:pic>
        <p:nvPicPr>
          <p:cNvPr id="16389" name="Изображение" descr="Изображе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-46038"/>
            <a:ext cx="4017962" cy="975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390" name="Изображение" descr="Изображе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113" y="3214688"/>
            <a:ext cx="1359217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391" name="Изображение" descr="Изображе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0"/>
          <a:stretch>
            <a:fillRect/>
          </a:stretch>
        </p:blipFill>
        <p:spPr bwMode="auto">
          <a:xfrm>
            <a:off x="942975" y="517525"/>
            <a:ext cx="16462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392" name="Изображение" descr="Изображе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9"/>
          <a:stretch>
            <a:fillRect/>
          </a:stretch>
        </p:blipFill>
        <p:spPr bwMode="auto">
          <a:xfrm>
            <a:off x="10987088" y="460375"/>
            <a:ext cx="1533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393" name="Текст"/>
          <p:cNvSpPr txBox="1">
            <a:spLocks noChangeArrowheads="1"/>
          </p:cNvSpPr>
          <p:nvPr/>
        </p:nvSpPr>
        <p:spPr bwMode="auto">
          <a:xfrm>
            <a:off x="11882438" y="9180513"/>
            <a:ext cx="228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B6B42E6E-7363-4C15-8AC9-724AF66DD930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2</a:t>
            </a:fld>
            <a:r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t>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6868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9FFDC2AF-F2EF-4606-B644-15D02CD7133B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20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36869" name="НАЗВАНИЕ РАЗДЕЛА"/>
          <p:cNvSpPr txBox="1">
            <a:spLocks noChangeArrowheads="1"/>
          </p:cNvSpPr>
          <p:nvPr/>
        </p:nvSpPr>
        <p:spPr bwMode="auto">
          <a:xfrm>
            <a:off x="647700" y="550863"/>
            <a:ext cx="5443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Концепция реализации </a:t>
            </a:r>
          </a:p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Проекта в 2020 году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6872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246188" y="2657475"/>
            <a:ext cx="10488612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altLang="ru-RU" sz="3200" b="0">
                <a:sym typeface="Chevin Cyrillic"/>
              </a:rPr>
              <a:t>Результаты диагностики вместе с базовыми рекомендациями доступны участникам, чтобы помочь в осознании своих возможностей и ограничений, сделать правильные акценты на отсутствующих способностях и следующих шагах. С другой стороны, результаты диагностики становятся важнейшими инструментами для наставника, школы и региональной образовательной политики. </a:t>
            </a:r>
          </a:p>
          <a:p>
            <a:pPr hangingPunct="1"/>
            <a:endParaRPr lang="ru-RU" altLang="ru-RU" sz="3200" b="0">
              <a:sym typeface="Chevin Cyrillic"/>
            </a:endParaRPr>
          </a:p>
          <a:p>
            <a:pPr hangingPunct="1"/>
            <a:r>
              <a:rPr lang="ru-RU" altLang="ru-RU" sz="3200" b="0">
                <a:sym typeface="Chevin Cyrillic"/>
              </a:rPr>
              <a:t>В 2020 году предложенные участникам диагностики имеют интерактивный или игровой формат.</a:t>
            </a:r>
          </a:p>
        </p:txBody>
      </p:sp>
      <p:pic>
        <p:nvPicPr>
          <p:cNvPr id="36873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6874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892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F25F02E4-B2C6-4FEB-99F2-189513DC7104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21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37893" name="НАЗВАНИЕ РАЗДЕЛА"/>
          <p:cNvSpPr txBox="1">
            <a:spLocks noChangeArrowheads="1"/>
          </p:cNvSpPr>
          <p:nvPr/>
        </p:nvSpPr>
        <p:spPr bwMode="auto">
          <a:xfrm>
            <a:off x="647700" y="550863"/>
            <a:ext cx="5443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Концепция реализации </a:t>
            </a:r>
          </a:p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Проекта в 2020 году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7896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246188" y="2900363"/>
            <a:ext cx="10488612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altLang="ru-RU" sz="3200" b="0">
                <a:sym typeface="Chevin Cyrillic"/>
              </a:rPr>
              <a:t>Очные мероприятия проекта проходят в нескольких форматах – с ознакомительным и углубленным содержанием – призваны дать участникам проекта возможность сделать более осознанный выбор</a:t>
            </a:r>
          </a:p>
          <a:p>
            <a:pPr hangingPunct="1"/>
            <a:r>
              <a:rPr lang="ru-RU" altLang="ru-RU" sz="3200" b="0">
                <a:sym typeface="Chevin Cyrillic"/>
              </a:rPr>
              <a:t>и встретиться с носителями профессиональных компетенций.</a:t>
            </a:r>
          </a:p>
          <a:p>
            <a:pPr hangingPunct="1"/>
            <a:endParaRPr lang="ru-RU" altLang="ru-RU" sz="3200" b="0">
              <a:sym typeface="Chevin Cyrillic"/>
            </a:endParaRPr>
          </a:p>
          <a:p>
            <a:pPr hangingPunct="1"/>
            <a:r>
              <a:rPr lang="ru-RU" altLang="ru-RU" sz="3200" b="0">
                <a:sym typeface="Chevin Cyrillic"/>
              </a:rPr>
              <a:t>Реализуется контроль качества содержания проб, отбор и тиражирование лучших практик и форматов профессиональных проб.</a:t>
            </a:r>
          </a:p>
        </p:txBody>
      </p:sp>
      <p:pic>
        <p:nvPicPr>
          <p:cNvPr id="37897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7898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916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F6EB6A80-AB71-407E-8658-6FFBB6D985E6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22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38917" name="НАЗВАНИЕ РАЗДЕЛА"/>
          <p:cNvSpPr txBox="1">
            <a:spLocks noChangeArrowheads="1"/>
          </p:cNvSpPr>
          <p:nvPr/>
        </p:nvSpPr>
        <p:spPr bwMode="auto">
          <a:xfrm>
            <a:off x="647700" y="550863"/>
            <a:ext cx="5443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Концепция реализации </a:t>
            </a:r>
          </a:p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Проекта в 2020 году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8920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246188" y="3387725"/>
            <a:ext cx="1048861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altLang="ru-RU" sz="3200" b="0">
                <a:sym typeface="Chevin Cyrillic"/>
              </a:rPr>
              <a:t>Каждый участник проекта «Билет в будущее» в личном кабинете имеет доступ к актуальным рекомендациям по выбору профессиональной траектории, которые обновляются по итогам полученного и сохраненного на платформе опыта: прохождения диагностики, участие в очных мероприятиях проекта, участия во внешних активностях.</a:t>
            </a:r>
          </a:p>
        </p:txBody>
      </p:sp>
      <p:pic>
        <p:nvPicPr>
          <p:cNvPr id="38921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8922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9940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D95C636-0870-4266-8215-C0111533516A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23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39941" name="НАЗВАНИЕ РАЗДЕЛА"/>
          <p:cNvSpPr txBox="1">
            <a:spLocks noChangeArrowheads="1"/>
          </p:cNvSpPr>
          <p:nvPr/>
        </p:nvSpPr>
        <p:spPr bwMode="auto">
          <a:xfrm>
            <a:off x="647700" y="550863"/>
            <a:ext cx="5443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Концепция реализации </a:t>
            </a:r>
          </a:p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Проекта в 2020 году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9944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246188" y="2347913"/>
            <a:ext cx="10488612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altLang="ru-RU" sz="2800" b="0">
                <a:sym typeface="Chevin Cyrillic"/>
              </a:rPr>
              <a:t>Рекомендация включает в себя три составляющих: </a:t>
            </a:r>
          </a:p>
          <a:p>
            <a:pPr hangingPunct="1"/>
            <a:endParaRPr lang="ru-RU" altLang="ru-RU" sz="2800" b="0">
              <a:sym typeface="Chevin Cyrillic"/>
            </a:endParaRPr>
          </a:p>
          <a:p>
            <a:pPr hangingPunct="1"/>
            <a:r>
              <a:rPr lang="ru-RU" altLang="ru-RU" sz="2800" b="0">
                <a:sym typeface="Chevin Cyrillic"/>
              </a:rPr>
              <a:t>1) инструменты дальнейшего выбора, в т.ч. перечень доступных участнику региональных или онлайн площадок или мероприятий (кружки, конкурсы, фестивали и т.д.), которые предлагают следующий шаг в индивидуальной образовательной и профессиональной</a:t>
            </a:r>
          </a:p>
          <a:p>
            <a:pPr hangingPunct="1"/>
            <a:r>
              <a:rPr lang="ru-RU" altLang="ru-RU" sz="2800" b="0">
                <a:sym typeface="Chevin Cyrillic"/>
              </a:rPr>
              <a:t>траектории школьника; </a:t>
            </a:r>
          </a:p>
          <a:p>
            <a:pPr hangingPunct="1"/>
            <a:endParaRPr lang="ru-RU" altLang="ru-RU" sz="2800" b="0">
              <a:sym typeface="Chevin Cyrillic"/>
            </a:endParaRPr>
          </a:p>
          <a:p>
            <a:pPr hangingPunct="1"/>
            <a:r>
              <a:rPr lang="ru-RU" altLang="ru-RU" sz="2800" b="0">
                <a:sym typeface="Chevin Cyrillic"/>
              </a:rPr>
              <a:t>2) варианты построения образовательной траектории (уровни образования и образовательные организации); </a:t>
            </a:r>
          </a:p>
          <a:p>
            <a:pPr hangingPunct="1"/>
            <a:endParaRPr lang="ru-RU" altLang="ru-RU" sz="2800" b="0">
              <a:sym typeface="Chevin Cyrillic"/>
            </a:endParaRPr>
          </a:p>
          <a:p>
            <a:pPr hangingPunct="1"/>
            <a:r>
              <a:rPr lang="ru-RU" altLang="ru-RU" sz="2800" b="0">
                <a:sym typeface="Chevin Cyrillic"/>
              </a:rPr>
              <a:t>3) ориентиры по будущим карьерным и предпринимательским возможностям.</a:t>
            </a:r>
          </a:p>
        </p:txBody>
      </p:sp>
      <p:pic>
        <p:nvPicPr>
          <p:cNvPr id="39945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9946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0964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E2EADDBF-A9F3-4177-BFD0-D450C2881C24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24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40965" name="НАЗВАНИЕ РАЗДЕЛА"/>
          <p:cNvSpPr txBox="1">
            <a:spLocks noChangeArrowheads="1"/>
          </p:cNvSpPr>
          <p:nvPr/>
        </p:nvSpPr>
        <p:spPr bwMode="auto">
          <a:xfrm>
            <a:off x="647700" y="550863"/>
            <a:ext cx="5443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Концепция реализации </a:t>
            </a:r>
          </a:p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Проекта в 2020 году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0968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246188" y="2413000"/>
            <a:ext cx="1048861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altLang="ru-RU" sz="3200" b="0">
                <a:sym typeface="Chevin Cyrillic"/>
              </a:rPr>
              <a:t>Важной особенностью запуска проекта «Билет в будущее» в 2020 году становится акцент на организацию осмысления участниками полученного опыта и организацию рефлексии у участников по итогам прохождения онлайн-диагностик и, особенно, очных мероприятий. </a:t>
            </a:r>
          </a:p>
          <a:p>
            <a:pPr hangingPunct="1"/>
            <a:endParaRPr lang="ru-RU" altLang="ru-RU" sz="3200" b="0">
              <a:sym typeface="Chevin Cyrillic"/>
            </a:endParaRPr>
          </a:p>
          <a:p>
            <a:pPr hangingPunct="1"/>
            <a:r>
              <a:rPr lang="ru-RU" altLang="ru-RU" sz="3200" b="0">
                <a:sym typeface="Chevin Cyrillic"/>
              </a:rPr>
              <a:t>Поэтому особую роль играет направление проекта, связанное с разработкой инструментов организации рефлексии и подготовкой наставников, организующих профессиональные пробы и последующее</a:t>
            </a:r>
          </a:p>
          <a:p>
            <a:pPr hangingPunct="1"/>
            <a:r>
              <a:rPr lang="ru-RU" altLang="ru-RU" sz="3200" b="0">
                <a:sym typeface="Chevin Cyrillic"/>
              </a:rPr>
              <a:t>осмысление участниками полученного опыта.</a:t>
            </a:r>
          </a:p>
        </p:txBody>
      </p:sp>
      <p:pic>
        <p:nvPicPr>
          <p:cNvPr id="40969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0970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5844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91B150A-5C7D-4748-B8EF-215EAA7198C9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25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35845" name="НАЗВАНИЕ РАЗДЕЛА"/>
          <p:cNvSpPr txBox="1">
            <a:spLocks noChangeArrowheads="1"/>
          </p:cNvSpPr>
          <p:nvPr/>
        </p:nvSpPr>
        <p:spPr bwMode="auto">
          <a:xfrm>
            <a:off x="647700" y="550863"/>
            <a:ext cx="5443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Концепция реализации </a:t>
            </a:r>
          </a:p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Проекта в 2020 году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5848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246188" y="2629039"/>
            <a:ext cx="10488612" cy="551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altLang="ru-RU" sz="3200" b="0" dirty="0">
                <a:sym typeface="Chevin Cyrillic"/>
              </a:rPr>
              <a:t>Базовым источником для накопления цифрового следа участника является </a:t>
            </a:r>
            <a:r>
              <a:rPr lang="ru-RU" altLang="ru-RU" sz="3200" b="0" dirty="0" err="1">
                <a:sym typeface="Chevin Cyrillic"/>
              </a:rPr>
              <a:t>профориентационная</a:t>
            </a:r>
            <a:r>
              <a:rPr lang="ru-RU" altLang="ru-RU" sz="3200" b="0" dirty="0">
                <a:sym typeface="Chevin Cyrillic"/>
              </a:rPr>
              <a:t> онлайн-диагностика. Участники смогут пройти одну и более предложенных диагностик, направленных на выявление интересов, уровня осознанности и широты кругозора участников в рамках профессионального выбора. </a:t>
            </a:r>
          </a:p>
          <a:p>
            <a:pPr hangingPunct="1"/>
            <a:endParaRPr lang="ru-RU" altLang="ru-RU" sz="3200" b="0" dirty="0">
              <a:sym typeface="Chevin Cyrillic"/>
            </a:endParaRPr>
          </a:p>
          <a:p>
            <a:pPr hangingPunct="1"/>
            <a:r>
              <a:rPr lang="ru-RU" altLang="ru-RU" sz="3200" dirty="0">
                <a:solidFill>
                  <a:schemeClr val="accent5">
                    <a:lumMod val="75000"/>
                  </a:schemeClr>
                </a:solidFill>
                <a:sym typeface="Chevin Cyrillic"/>
              </a:rPr>
              <a:t>В отличие от прошлых лет реализации проекта, участники проходят диагностику самостоятельно на доступных им устройствах.</a:t>
            </a:r>
          </a:p>
        </p:txBody>
      </p:sp>
      <p:pic>
        <p:nvPicPr>
          <p:cNvPr id="35849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5850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748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7108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1085BC21-71D4-41D2-9179-40F5008E387C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26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47109" name="НАЗВАНИЕ РАЗДЕЛА"/>
          <p:cNvSpPr txBox="1">
            <a:spLocks noChangeArrowheads="1"/>
          </p:cNvSpPr>
          <p:nvPr/>
        </p:nvSpPr>
        <p:spPr bwMode="auto">
          <a:xfrm>
            <a:off x="647700" y="793750"/>
            <a:ext cx="54435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ШКОЛЕ 2020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7112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7113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862138"/>
            <a:ext cx="11787188" cy="728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6084" name="Номер слайда"/>
          <p:cNvSpPr txBox="1">
            <a:spLocks noGrp="1"/>
          </p:cNvSpPr>
          <p:nvPr/>
        </p:nvSpPr>
        <p:spPr bwMode="auto">
          <a:xfrm>
            <a:off x="11833225" y="9180513"/>
            <a:ext cx="327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F1BE64F4-191A-48BF-9155-ADE03EB5F4E4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27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46085" name="НАЗВАНИЕ РАЗДЕЛА"/>
          <p:cNvSpPr txBox="1">
            <a:spLocks noChangeArrowheads="1"/>
          </p:cNvSpPr>
          <p:nvPr/>
        </p:nvSpPr>
        <p:spPr bwMode="auto">
          <a:xfrm>
            <a:off x="647700" y="793750"/>
            <a:ext cx="54435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ПЛАТФОРМА 2020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6088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6089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450850" y="2060575"/>
            <a:ext cx="353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ru-RU" altLang="ru-RU" b="0">
                <a:sym typeface="Chevin Cyrillic"/>
              </a:rPr>
              <a:t>Ключевые особенности</a:t>
            </a:r>
          </a:p>
        </p:txBody>
      </p:sp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284538"/>
            <a:ext cx="12222162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3012" name="Номер слайда"/>
          <p:cNvSpPr txBox="1">
            <a:spLocks noGrp="1"/>
          </p:cNvSpPr>
          <p:nvPr/>
        </p:nvSpPr>
        <p:spPr bwMode="auto">
          <a:xfrm>
            <a:off x="11833225" y="9180513"/>
            <a:ext cx="327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4C20858D-43C4-4824-BA9A-1E9CA0169F0D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28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43013" name="НАЗВАНИЕ РАЗДЕЛА"/>
          <p:cNvSpPr txBox="1">
            <a:spLocks noChangeArrowheads="1"/>
          </p:cNvSpPr>
          <p:nvPr/>
        </p:nvSpPr>
        <p:spPr bwMode="auto">
          <a:xfrm>
            <a:off x="647700" y="793750"/>
            <a:ext cx="54435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ПЛАТФОРМА 2020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3017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3018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450850" y="2060575"/>
            <a:ext cx="531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ru-RU" altLang="ru-RU" b="0">
                <a:sym typeface="Chevin Cyrillic"/>
              </a:rPr>
              <a:t>Траектория №1 Ребенок - Родитель</a:t>
            </a:r>
          </a:p>
        </p:txBody>
      </p:sp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728913"/>
            <a:ext cx="9537700" cy="653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4036" name="Номер слайда"/>
          <p:cNvSpPr txBox="1">
            <a:spLocks noGrp="1"/>
          </p:cNvSpPr>
          <p:nvPr/>
        </p:nvSpPr>
        <p:spPr bwMode="auto">
          <a:xfrm>
            <a:off x="11833225" y="9180513"/>
            <a:ext cx="327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9D507E39-5537-40FE-8208-0B9D2192F14C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29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44037" name="НАЗВАНИЕ РАЗДЕЛА"/>
          <p:cNvSpPr txBox="1">
            <a:spLocks noChangeArrowheads="1"/>
          </p:cNvSpPr>
          <p:nvPr/>
        </p:nvSpPr>
        <p:spPr bwMode="auto">
          <a:xfrm>
            <a:off x="647700" y="793750"/>
            <a:ext cx="54435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ПЛАТФОРМА 2020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4040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4041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450850" y="2060575"/>
            <a:ext cx="540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ru-RU" altLang="ru-RU" b="0">
                <a:sym typeface="Chevin Cyrillic"/>
              </a:rPr>
              <a:t>Траектория №2  Родитель - Ребенок</a:t>
            </a:r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281363"/>
            <a:ext cx="12468225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226745" y="2661460"/>
            <a:ext cx="12543105" cy="7092139"/>
          </a:xfrm>
        </p:spPr>
        <p:txBody>
          <a:bodyPr/>
          <a:lstStyle/>
          <a:p>
            <a:r>
              <a:rPr lang="ru-RU" sz="2200" dirty="0" smtClean="0"/>
              <a:t>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осуществления прорывного развития Российской Федерации,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увеличения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населения страны, повышения уровня жизни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граждан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создания комфортных условий для их проживания, а также раскрытия таланта каждого человека постановляю: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Определить следующие национальные цели развития Российской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Федерации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- национальные цели) на период до 2030 года: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сохранение населения, здоровье и благополучие людей;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возможности для самореализации и развития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талантов;</a:t>
            </a: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комфортная и безопасная среда для жизни;</a:t>
            </a: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достойный, эффективный труд и успешное предпринимательство;</a:t>
            </a:r>
          </a:p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цифровая трансформация.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Установить следующие целевые показатели, характеризующие достижение национальных целей к 2030 году: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рамках национальной цели "Сохранение населения, здоровье и благополучие людей":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роста численности населения Российской Федерации;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ожидаемой продолжительности жизни до 78 лет;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бедности в два раза по сравнению с показателем 2017 года;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граждан, систематически занимающихся физической культурой и спортом, до 70 процентов;</a:t>
            </a:r>
          </a:p>
          <a:p>
            <a:endParaRPr lang="ru-RU" dirty="0"/>
          </a:p>
        </p:txBody>
      </p:sp>
      <p:sp>
        <p:nvSpPr>
          <p:cNvPr id="5" name="Прямоугольник"/>
          <p:cNvSpPr>
            <a:spLocks noGrp="1"/>
          </p:cNvSpPr>
          <p:nvPr>
            <p:ph type="pic" idx="13"/>
          </p:nvPr>
        </p:nvSpPr>
        <p:spPr>
          <a:xfrm>
            <a:off x="1" y="-1"/>
            <a:ext cx="13004800" cy="25706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krug.png" descr="kru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594372" y="-77517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4302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НАЗВАНИЕ РАЗДЕЛА"/>
          <p:cNvSpPr txBox="1">
            <a:spLocks noChangeArrowheads="1"/>
          </p:cNvSpPr>
          <p:nvPr/>
        </p:nvSpPr>
        <p:spPr bwMode="auto">
          <a:xfrm>
            <a:off x="345057" y="205244"/>
            <a:ext cx="8367621" cy="207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3200" dirty="0">
                <a:solidFill>
                  <a:schemeClr val="bg1"/>
                </a:solidFill>
              </a:rPr>
              <a:t>Указ Президента Российской Федерации от 21.07.2020 № 474 "О национальных целях развития Российской Федерации на </a:t>
            </a:r>
            <a:r>
              <a:rPr lang="ru-RU" sz="3200" dirty="0" smtClean="0">
                <a:solidFill>
                  <a:schemeClr val="bg1"/>
                </a:solidFill>
              </a:rPr>
              <a:t>период  </a:t>
            </a:r>
            <a:r>
              <a:rPr lang="ru-RU" sz="3200" dirty="0">
                <a:solidFill>
                  <a:schemeClr val="bg1"/>
                </a:solidFill>
              </a:rPr>
              <a:t>до 2030 года"</a:t>
            </a:r>
            <a:endParaRPr lang="ru-RU" altLang="ru-RU" sz="3200" dirty="0">
              <a:solidFill>
                <a:schemeClr val="bg1"/>
              </a:solidFill>
              <a:latin typeface="Helvetica Neue Medium"/>
              <a:sym typeface="ChevinPro-Medium"/>
            </a:endParaRPr>
          </a:p>
        </p:txBody>
      </p:sp>
      <p:sp>
        <p:nvSpPr>
          <p:cNvPr id="12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81EA673-A22E-4D3B-8C8C-A974E68CE749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3</a:t>
            </a:fld>
            <a:endParaRPr lang="ru-RU" altLang="ru-RU" sz="1600" b="0" dirty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13" name="Кружок"/>
          <p:cNvSpPr/>
          <p:nvPr/>
        </p:nvSpPr>
        <p:spPr>
          <a:xfrm>
            <a:off x="12118855" y="9034867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Номер слайда"/>
          <p:cNvSpPr txBox="1">
            <a:spLocks noGrp="1"/>
          </p:cNvSpPr>
          <p:nvPr/>
        </p:nvSpPr>
        <p:spPr bwMode="auto">
          <a:xfrm>
            <a:off x="12251411" y="9121072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81EA673-A22E-4D3B-8C8C-A974E68CE749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3</a:t>
            </a:fld>
            <a:endParaRPr lang="ru-RU" altLang="ru-RU" sz="1600" b="0" dirty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15" name="Линия"/>
          <p:cNvSpPr/>
          <p:nvPr/>
        </p:nvSpPr>
        <p:spPr>
          <a:xfrm rot="10800000">
            <a:off x="-177800" y="89439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Линия"/>
          <p:cNvSpPr/>
          <p:nvPr/>
        </p:nvSpPr>
        <p:spPr>
          <a:xfrm flipV="1">
            <a:off x="-109658" y="9252040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026" name="Picture 2" descr="https://www.mrsk-ural.ru/public/upload/image/78m9qhhiwl.portfol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90" y="2972244"/>
            <a:ext cx="2078305" cy="31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50533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5060" name="Номер слайда"/>
          <p:cNvSpPr txBox="1">
            <a:spLocks noGrp="1"/>
          </p:cNvSpPr>
          <p:nvPr/>
        </p:nvSpPr>
        <p:spPr bwMode="auto">
          <a:xfrm>
            <a:off x="11833225" y="9180513"/>
            <a:ext cx="3270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52600215-AD45-44F5-B52C-B0408AF31A75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30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45061" name="НАЗВАНИЕ РАЗДЕЛА"/>
          <p:cNvSpPr txBox="1">
            <a:spLocks noChangeArrowheads="1"/>
          </p:cNvSpPr>
          <p:nvPr/>
        </p:nvSpPr>
        <p:spPr bwMode="auto">
          <a:xfrm>
            <a:off x="647700" y="793750"/>
            <a:ext cx="54435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>
                <a:solidFill>
                  <a:schemeClr val="bg1"/>
                </a:solidFill>
                <a:latin typeface="Helvetica Neue Medium"/>
                <a:sym typeface="ChevinPro-Medium"/>
              </a:rPr>
              <a:t>ПЛАТФОРМА 2020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45064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5065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759700" y="-992188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50850" y="2060575"/>
            <a:ext cx="5167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4572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9144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3716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indent="914400" algn="ctr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defTabSz="914400" hangingPunct="1"/>
            <a:r>
              <a:rPr lang="ru-RU" altLang="ru-RU" b="0">
                <a:sym typeface="Chevin Cyrillic"/>
              </a:rPr>
              <a:t>Работа с персональными данными</a:t>
            </a:r>
          </a:p>
        </p:txBody>
      </p:sp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160713"/>
            <a:ext cx="12165013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Прямоугольник"/>
          <p:cNvSpPr/>
          <p:nvPr/>
        </p:nvSpPr>
        <p:spPr>
          <a:xfrm>
            <a:off x="-44450" y="-46038"/>
            <a:ext cx="13149263" cy="984567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5602" name="Снимок экрана 2019-10-22 в 12.16.49.png" descr="Снимок экрана 2019-10-22 в 12.1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6288" y="-88900"/>
            <a:ext cx="14936788" cy="99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5603" name="СПАСИБО ЗА ВНИМАНИЕ!"/>
          <p:cNvSpPr txBox="1">
            <a:spLocks noChangeArrowheads="1"/>
          </p:cNvSpPr>
          <p:nvPr/>
        </p:nvSpPr>
        <p:spPr bwMode="auto">
          <a:xfrm>
            <a:off x="3843338" y="4483100"/>
            <a:ext cx="53752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500" b="0">
                <a:solidFill>
                  <a:srgbClr val="FFFFFF"/>
                </a:solidFill>
                <a:latin typeface="ChevinPro-Medium"/>
                <a:ea typeface="ChevinPro-Medium"/>
                <a:cs typeface="ChevinPro-Medium"/>
                <a:sym typeface="ChevinPro-Medium"/>
              </a:rPr>
              <a:t>СПАСИБО ЗА ВНИМАНИЕ!</a:t>
            </a:r>
          </a:p>
        </p:txBody>
      </p:sp>
      <p:pic>
        <p:nvPicPr>
          <p:cNvPr id="25604" name="Изображение" descr="Изображе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0"/>
          <a:stretch>
            <a:fillRect/>
          </a:stretch>
        </p:blipFill>
        <p:spPr bwMode="auto">
          <a:xfrm>
            <a:off x="942975" y="517525"/>
            <a:ext cx="16462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5605" name="Изображение" descr="Изображе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99"/>
          <a:stretch>
            <a:fillRect/>
          </a:stretch>
        </p:blipFill>
        <p:spPr bwMode="auto">
          <a:xfrm>
            <a:off x="10987088" y="460375"/>
            <a:ext cx="15335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5606" name="Изображение" descr="Изображе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0488" y="6235700"/>
            <a:ext cx="4573587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130174" y="2615240"/>
            <a:ext cx="12671425" cy="6900639"/>
          </a:xfrm>
        </p:spPr>
        <p:txBody>
          <a:bodyPr/>
          <a:lstStyle/>
          <a:p>
            <a:pPr algn="just"/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 рамках национальной цели "Возможности для самореализации и развития талантов":</a:t>
            </a:r>
          </a:p>
          <a:p>
            <a:pPr algn="just"/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вхождение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в число десяти ведущих стран мира по качеству общего образования;</a:t>
            </a:r>
          </a:p>
          <a:p>
            <a:pPr algn="just"/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</a:t>
            </a:r>
            <a:r>
              <a:rPr lang="ru-RU" sz="25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обучающихся;</a:t>
            </a:r>
          </a:p>
          <a:p>
            <a:pPr algn="just"/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присутствия Российской Федерации в числе десяти ведущих стран мира по объему научных исследований и разработок, в том числе за счет создания эффективной системы высшего образования;</a:t>
            </a:r>
          </a:p>
          <a:p>
            <a:pPr algn="just"/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традиций;</a:t>
            </a:r>
          </a:p>
          <a:p>
            <a:pPr algn="just"/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граждан, занимающихся волонтерской (добровольческой) деятельностью или вовлеченных в деятельность волонтерских (добровольческих) организаций, до 15 процентов;</a:t>
            </a:r>
          </a:p>
          <a:p>
            <a:pPr algn="just"/>
            <a:r>
              <a:rPr lang="ru-RU" sz="25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</a:t>
            </a:r>
            <a:r>
              <a:rPr lang="ru-RU" sz="2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посещений культурных мероприятий в три раза по сравнению с показателем 2019 года;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"/>
          <p:cNvSpPr>
            <a:spLocks noGrp="1"/>
          </p:cNvSpPr>
          <p:nvPr>
            <p:ph type="pic" idx="13"/>
          </p:nvPr>
        </p:nvSpPr>
        <p:spPr>
          <a:xfrm>
            <a:off x="1" y="-1"/>
            <a:ext cx="13004800" cy="25706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krug.png" descr="kru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594372" y="-77517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4302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НАЗВАНИЕ РАЗДЕЛА"/>
          <p:cNvSpPr txBox="1">
            <a:spLocks noChangeArrowheads="1"/>
          </p:cNvSpPr>
          <p:nvPr/>
        </p:nvSpPr>
        <p:spPr bwMode="auto">
          <a:xfrm>
            <a:off x="327803" y="205244"/>
            <a:ext cx="8402129" cy="207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sz="3200" dirty="0">
                <a:solidFill>
                  <a:schemeClr val="bg1"/>
                </a:solidFill>
              </a:rPr>
              <a:t>Указ Президента Российской Федерации от 21.07.2020 № 474 "О национальных целях развития Российской Федерации на период  до 2030 года"</a:t>
            </a:r>
            <a:endParaRPr lang="ru-RU" altLang="ru-RU" sz="3200" dirty="0">
              <a:solidFill>
                <a:schemeClr val="bg1"/>
              </a:solidFill>
              <a:latin typeface="Helvetica Neue Medium"/>
              <a:sym typeface="ChevinPro-Medium"/>
            </a:endParaRPr>
          </a:p>
        </p:txBody>
      </p:sp>
      <p:sp>
        <p:nvSpPr>
          <p:cNvPr id="12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81EA673-A22E-4D3B-8C8C-A974E68CE749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4</a:t>
            </a:fld>
            <a:endParaRPr lang="ru-RU" altLang="ru-RU" sz="1600" b="0" dirty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13" name="Кружок"/>
          <p:cNvSpPr/>
          <p:nvPr/>
        </p:nvSpPr>
        <p:spPr>
          <a:xfrm>
            <a:off x="12118855" y="9034867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Номер слайда"/>
          <p:cNvSpPr txBox="1">
            <a:spLocks noGrp="1"/>
          </p:cNvSpPr>
          <p:nvPr/>
        </p:nvSpPr>
        <p:spPr bwMode="auto">
          <a:xfrm>
            <a:off x="12251411" y="9121072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81EA673-A22E-4D3B-8C8C-A974E68CE749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4</a:t>
            </a:fld>
            <a:endParaRPr lang="ru-RU" altLang="ru-RU" sz="1600" b="0" dirty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15" name="Линия"/>
          <p:cNvSpPr/>
          <p:nvPr/>
        </p:nvSpPr>
        <p:spPr>
          <a:xfrm rot="10800000">
            <a:off x="-177800" y="89439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Линия"/>
          <p:cNvSpPr/>
          <p:nvPr/>
        </p:nvSpPr>
        <p:spPr>
          <a:xfrm flipV="1">
            <a:off x="-109658" y="9252040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351447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676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730DBBEB-C506-466A-8B8C-97F95824B66E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5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28677" name="НАЗВАНИЕ РАЗДЕЛА"/>
          <p:cNvSpPr txBox="1">
            <a:spLocks noChangeArrowheads="1"/>
          </p:cNvSpPr>
          <p:nvPr/>
        </p:nvSpPr>
        <p:spPr bwMode="auto">
          <a:xfrm>
            <a:off x="647700" y="550863"/>
            <a:ext cx="5443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ru-RU" altLang="ru-RU" sz="3200" dirty="0">
                <a:solidFill>
                  <a:schemeClr val="bg1"/>
                </a:solidFill>
                <a:latin typeface="Helvetica Neue Medium"/>
                <a:sym typeface="ChevinPro-Medium"/>
              </a:rPr>
              <a:t>Концепция реализации </a:t>
            </a:r>
          </a:p>
          <a:p>
            <a:pPr algn="l"/>
            <a:r>
              <a:rPr lang="ru-RU" altLang="ru-RU" sz="3200" dirty="0">
                <a:solidFill>
                  <a:schemeClr val="bg1"/>
                </a:solidFill>
                <a:latin typeface="Helvetica Neue Medium"/>
                <a:sym typeface="ChevinPro-Medium"/>
              </a:rPr>
              <a:t>Проекта в 2020 году</a:t>
            </a: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680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219200" y="3606800"/>
            <a:ext cx="1059656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altLang="ru-RU" sz="3200" dirty="0">
                <a:sym typeface="Chevin Cyrillic"/>
              </a:rPr>
              <a:t>Профориентация школьников – приоритетная государственная задача, закрепленная</a:t>
            </a:r>
          </a:p>
          <a:p>
            <a:pPr hangingPunct="1"/>
            <a:r>
              <a:rPr lang="ru-RU" altLang="ru-RU" sz="3200" dirty="0">
                <a:sym typeface="Chevin Cyrillic"/>
              </a:rPr>
              <a:t>в национальном проекте «Образование».</a:t>
            </a:r>
            <a:r>
              <a:rPr lang="ru-RU" altLang="ru-RU" b="0" dirty="0">
                <a:sym typeface="Chevin Cyrillic"/>
              </a:rPr>
              <a:t> </a:t>
            </a:r>
          </a:p>
        </p:txBody>
      </p:sp>
      <p:sp>
        <p:nvSpPr>
          <p:cNvPr id="28681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1246188" y="5576888"/>
            <a:ext cx="10488612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altLang="ru-RU" sz="2800">
                <a:sym typeface="Chevin Cyrillic"/>
              </a:rPr>
              <a:t>Профориентация и построение молодым человеком своего профессионального пути связаны не только с его успешной самореализацией, но и с вкладом</a:t>
            </a:r>
          </a:p>
          <a:p>
            <a:pPr hangingPunct="1"/>
            <a:r>
              <a:rPr lang="ru-RU" altLang="ru-RU" sz="2800">
                <a:sym typeface="Chevin Cyrillic"/>
              </a:rPr>
              <a:t>в экономическое развитие как региона, так и страны в целом.</a:t>
            </a:r>
          </a:p>
        </p:txBody>
      </p:sp>
      <p:pic>
        <p:nvPicPr>
          <p:cNvPr id="28682" name="Изображение" descr="Изображе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778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8683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036970" y="1762919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118959" y="2915728"/>
            <a:ext cx="12653676" cy="6437822"/>
          </a:xfrm>
        </p:spPr>
        <p:txBody>
          <a:bodyPr/>
          <a:lstStyle/>
          <a:p>
            <a:r>
              <a:rPr lang="ru-RU" sz="29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проекта: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эффективной системы выявления, поддержки и развития способностей и талантов у детей и молодежи, направленной на самоопределение и профессиональную ориентацию всех обучающихся.</a:t>
            </a:r>
          </a:p>
          <a:p>
            <a:r>
              <a:rPr lang="ru-RU" sz="29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цифры проекта (к 2024 году):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85 субъектах России региональных центров выявления, поддержки и развития способностей и талантов у детей и молодежи, обновление материально-технической базы в сельской местности для занятий физкультурой и спортом для 935 тысяч детей, создание 245 детских технопарков «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340 мобильных технопарков «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2 млн детей, охват дополнительными общеобразовательными программами не менее 70% детей с ограниченными возможностями здоровья.</a:t>
            </a:r>
          </a:p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бюджет проекта: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80,5 млрд рублей</a:t>
            </a:r>
          </a:p>
          <a:p>
            <a:endParaRPr lang="ru-RU" dirty="0"/>
          </a:p>
        </p:txBody>
      </p:sp>
      <p:sp>
        <p:nvSpPr>
          <p:cNvPr id="5" name="Прямоугольник"/>
          <p:cNvSpPr>
            <a:spLocks noGrp="1"/>
          </p:cNvSpPr>
          <p:nvPr>
            <p:ph type="pic" idx="13"/>
          </p:nvPr>
        </p:nvSpPr>
        <p:spPr>
          <a:xfrm>
            <a:off x="1" y="-1"/>
            <a:ext cx="13004800" cy="25706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krug.png" descr="kru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594372" y="-77517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935" y="239684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81EA673-A22E-4D3B-8C8C-A974E68CE749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6</a:t>
            </a:fld>
            <a:endParaRPr lang="ru-RU" altLang="ru-RU" sz="1600" b="0" dirty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13" name="Кружок"/>
          <p:cNvSpPr/>
          <p:nvPr/>
        </p:nvSpPr>
        <p:spPr>
          <a:xfrm>
            <a:off x="12118855" y="9034867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Номер слайда"/>
          <p:cNvSpPr txBox="1">
            <a:spLocks noGrp="1"/>
          </p:cNvSpPr>
          <p:nvPr/>
        </p:nvSpPr>
        <p:spPr bwMode="auto">
          <a:xfrm>
            <a:off x="12251411" y="9121072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81EA673-A22E-4D3B-8C8C-A974E68CE749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6</a:t>
            </a:fld>
            <a:endParaRPr lang="ru-RU" altLang="ru-RU" sz="1600" b="0" dirty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15" name="Линия"/>
          <p:cNvSpPr/>
          <p:nvPr/>
        </p:nvSpPr>
        <p:spPr>
          <a:xfrm rot="10800000">
            <a:off x="-177800" y="89439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Линия"/>
          <p:cNvSpPr/>
          <p:nvPr/>
        </p:nvSpPr>
        <p:spPr>
          <a:xfrm flipV="1">
            <a:off x="-109658" y="9252040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6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9" y="100260"/>
            <a:ext cx="4372181" cy="30911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1140" y="742647"/>
            <a:ext cx="5252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Федеральный 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проект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«Образование»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394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676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730DBBEB-C506-466A-8B8C-97F95824B66E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7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8683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036970" y="1762919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7902609" y="1875949"/>
            <a:ext cx="4984264" cy="730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 hangingPunct="1"/>
            <a:r>
              <a:rPr lang="ru-RU" sz="1800" dirty="0" smtClean="0">
                <a:solidFill>
                  <a:srgbClr val="FF0000"/>
                </a:solidFill>
              </a:rPr>
              <a:t>		</a:t>
            </a:r>
            <a:r>
              <a:rPr lang="ru-RU" sz="1800" dirty="0" err="1" smtClean="0">
                <a:solidFill>
                  <a:srgbClr val="FF0000"/>
                </a:solidFill>
              </a:rPr>
              <a:t>ПроеКТОриЯ</a:t>
            </a:r>
            <a:r>
              <a:rPr lang="ru-RU" sz="1800" dirty="0" smtClean="0"/>
              <a:t> </a:t>
            </a:r>
            <a:r>
              <a:rPr lang="ru-RU" sz="1800" dirty="0"/>
              <a:t>—  это интерактивно-цифровая платформа, созданная для помощи учащимся школ при выборе своей будущей профессии. Является удобным сервисом для работ по выявлению наилучшей профессии для школьников, исходя из успехов в дисциплинах и навыков. На онлайн-площадки проводятся конкурсы, опросы, интеллектуальные задания, а также совместные проектные работы. Взаимодействие с системой происходит по средствам личного кабинета</a:t>
            </a:r>
            <a:r>
              <a:rPr lang="ru-RU" sz="1800" dirty="0" smtClean="0"/>
              <a:t>.</a:t>
            </a:r>
            <a:r>
              <a:rPr lang="ru-RU" sz="1800" dirty="0"/>
              <a:t> Все насущные вопросы в области самоопределении можно обсудить на Всероссийском форуме </a:t>
            </a:r>
            <a:r>
              <a:rPr lang="ru-RU" sz="1800" dirty="0" err="1"/>
              <a:t>проф</a:t>
            </a:r>
            <a:r>
              <a:rPr lang="ru-RU" sz="1800" dirty="0"/>
              <a:t>-навигации, который смог объединить лучших образовательных экспертов, заслуженных педагогов, а также активных школьников. При этом для </a:t>
            </a:r>
            <a:r>
              <a:rPr lang="ru-RU" sz="1800" dirty="0" smtClean="0"/>
              <a:t>старшеклассников </a:t>
            </a:r>
            <a:r>
              <a:rPr lang="ru-RU" sz="1800" dirty="0"/>
              <a:t>на регулярной основе проводятся открытие всероссийские уроки, которые набирают во время трансляции более миллиона участников из школ по всей России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050" name="Picture 2" descr="http://profportal.sakha.gov.ru/wp-content/uploads/2019/02/ilovepdf_com-16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1" y="1101454"/>
            <a:ext cx="5712151" cy="40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10029.edu35.ru/uploads/images/%D0%BD%D0%BE%D0%B2%D0%BE%D1%81%D1%82%D0%B8%202020/%D0%BF%D1%80%D0%BE%D0%B5%D0%BA%D1%82%D1%80%D0%BE%D1%80%D0%B8%D1%8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68905"/>
            <a:ext cx="8988425" cy="16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" r="1563" b="4113"/>
          <a:stretch/>
        </p:blipFill>
        <p:spPr bwMode="auto">
          <a:xfrm>
            <a:off x="46278" y="5141343"/>
            <a:ext cx="7856331" cy="463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977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Кружок"/>
          <p:cNvSpPr/>
          <p:nvPr/>
        </p:nvSpPr>
        <p:spPr>
          <a:xfrm>
            <a:off x="11760200" y="9112250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8" name="Прямоугольник"/>
          <p:cNvSpPr/>
          <p:nvPr/>
        </p:nvSpPr>
        <p:spPr>
          <a:xfrm>
            <a:off x="-44450" y="-46038"/>
            <a:ext cx="13149263" cy="190341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8676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730DBBEB-C506-466A-8B8C-97F95824B66E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8</a:t>
            </a:fld>
            <a:endParaRPr lang="ru-RU" altLang="ru-RU" sz="1600" b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28677" name="НАЗВАНИЕ РАЗДЕЛА"/>
          <p:cNvSpPr txBox="1">
            <a:spLocks noChangeArrowheads="1"/>
          </p:cNvSpPr>
          <p:nvPr/>
        </p:nvSpPr>
        <p:spPr bwMode="auto">
          <a:xfrm>
            <a:off x="414053" y="576065"/>
            <a:ext cx="12232256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altLang="ru-RU" sz="6000" dirty="0" smtClean="0">
                <a:solidFill>
                  <a:schemeClr val="bg1"/>
                </a:solidFill>
                <a:latin typeface="Helvetica Neue Medium"/>
                <a:sym typeface="ChevinPro-Medium"/>
              </a:rPr>
              <a:t>БОЛЬШАЯ ПЕРЕМЕНА</a:t>
            </a:r>
            <a:endParaRPr lang="ru-RU" altLang="ru-RU" sz="6000" dirty="0">
              <a:solidFill>
                <a:schemeClr val="bg1"/>
              </a:solidFill>
              <a:latin typeface="Helvetica Neue Medium"/>
              <a:sym typeface="ChevinPro-Medium"/>
            </a:endParaRPr>
          </a:p>
        </p:txBody>
      </p:sp>
      <p:sp>
        <p:nvSpPr>
          <p:cNvPr id="192" name="Линия"/>
          <p:cNvSpPr/>
          <p:nvPr/>
        </p:nvSpPr>
        <p:spPr>
          <a:xfrm flipV="1">
            <a:off x="-727075" y="9355138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3" name="Линия"/>
          <p:cNvSpPr/>
          <p:nvPr/>
        </p:nvSpPr>
        <p:spPr>
          <a:xfrm rot="10800000">
            <a:off x="-330200" y="87915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8683" name="krug.png" descr="kr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036970" y="1762919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t="6541" r="1982" b="3732"/>
          <a:stretch/>
        </p:blipFill>
        <p:spPr bwMode="auto">
          <a:xfrm>
            <a:off x="0" y="1857374"/>
            <a:ext cx="8020536" cy="415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klgd4.ru/upload/iblock/c56/c569819f8d3999393e3c9f11965a892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5845712"/>
            <a:ext cx="8064986" cy="38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ТЕКСТ ТЕКСТ ТЕКСТ ТЕКСТ ТЕКСТ ТЕКСТ ТЕКСТ ТЕКСТ ТЕКСТ ТЕКСТ ТЕКСТ ТЕКСТ…"/>
          <p:cNvSpPr txBox="1">
            <a:spLocks noChangeArrowheads="1"/>
          </p:cNvSpPr>
          <p:nvPr/>
        </p:nvSpPr>
        <p:spPr bwMode="auto">
          <a:xfrm>
            <a:off x="8020536" y="1864261"/>
            <a:ext cx="4984264" cy="788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276225" indent="-276225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defTabSz="457200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457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 hangingPunct="1"/>
            <a:r>
              <a:rPr lang="ru-RU" sz="2300" dirty="0" smtClean="0"/>
              <a:t>			Всероссийский конкурс </a:t>
            </a:r>
            <a:r>
              <a:rPr lang="ru-RU" sz="2300" dirty="0" smtClean="0">
                <a:solidFill>
                  <a:srgbClr val="FF0000"/>
                </a:solidFill>
              </a:rPr>
              <a:t>«</a:t>
            </a:r>
            <a:r>
              <a:rPr lang="ru-RU" sz="2300" dirty="0">
                <a:solidFill>
                  <a:srgbClr val="FF0000"/>
                </a:solidFill>
              </a:rPr>
              <a:t>Большая перемена»</a:t>
            </a:r>
            <a:r>
              <a:rPr lang="ru-RU" sz="2300" dirty="0"/>
              <a:t> </a:t>
            </a:r>
            <a:r>
              <a:rPr lang="ru-RU" sz="2300" dirty="0" smtClean="0"/>
              <a:t>— онлайн </a:t>
            </a:r>
            <a:r>
              <a:rPr lang="ru-RU" sz="2300" dirty="0"/>
              <a:t>конкурс для школьников. Пройдя тестирование на интеллект, эрудицию и профориентацию, участники попадают в крутое сообщество, получают доступ к современным программам и рекомендации «звездных» наставников — от ведущих специалистов разных сфер деятельности. Всероссийский конкурс для школьников «Большая перемена» Миссия конкурса Большая перемена 2020 — создание условий для развития способностей старшеклассников, включение школьников в деятельность по преобразованию и развитию среды вокруг себя</a:t>
            </a:r>
            <a:r>
              <a:rPr lang="ru-RU" sz="2300" dirty="0" smtClean="0"/>
              <a:t>.</a:t>
            </a:r>
            <a:endParaRPr lang="ru-RU" altLang="ru-RU" sz="2300" b="0" dirty="0">
              <a:sym typeface="Chevin Cyrillic"/>
            </a:endParaRPr>
          </a:p>
        </p:txBody>
      </p:sp>
    </p:spTree>
    <p:extLst>
      <p:ext uri="{BB962C8B-B14F-4D97-AF65-F5344CB8AC3E}">
        <p14:creationId xmlns:p14="http://schemas.microsoft.com/office/powerpoint/2010/main" val="801380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"/>
          <p:cNvSpPr>
            <a:spLocks noGrp="1"/>
          </p:cNvSpPr>
          <p:nvPr>
            <p:ph type="pic" idx="13"/>
          </p:nvPr>
        </p:nvSpPr>
        <p:spPr>
          <a:xfrm>
            <a:off x="1" y="-1"/>
            <a:ext cx="13004800" cy="25706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krug.png" descr="kru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5" r="29347" b="77438"/>
          <a:stretch>
            <a:fillRect/>
          </a:stretch>
        </p:blipFill>
        <p:spPr bwMode="auto">
          <a:xfrm rot="-8999333">
            <a:off x="7594372" y="-77517"/>
            <a:ext cx="619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430213"/>
            <a:ext cx="2806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Номер слайда"/>
          <p:cNvSpPr txBox="1">
            <a:spLocks noGrp="1"/>
          </p:cNvSpPr>
          <p:nvPr/>
        </p:nvSpPr>
        <p:spPr bwMode="auto">
          <a:xfrm>
            <a:off x="11888788" y="9180513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81EA673-A22E-4D3B-8C8C-A974E68CE749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9</a:t>
            </a:fld>
            <a:endParaRPr lang="ru-RU" altLang="ru-RU" sz="1600" b="0" dirty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13" name="Кружок"/>
          <p:cNvSpPr/>
          <p:nvPr/>
        </p:nvSpPr>
        <p:spPr>
          <a:xfrm>
            <a:off x="12118855" y="9034867"/>
            <a:ext cx="479425" cy="4810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Номер слайда"/>
          <p:cNvSpPr txBox="1">
            <a:spLocks noGrp="1"/>
          </p:cNvSpPr>
          <p:nvPr/>
        </p:nvSpPr>
        <p:spPr bwMode="auto">
          <a:xfrm>
            <a:off x="12251411" y="9121072"/>
            <a:ext cx="2143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>
            <a:spAutoFit/>
          </a:bodyPr>
          <a:lstStyle>
            <a:lvl1pPr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algn="ctr" hangingPunct="0"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algn="ctr" defTabSz="58420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81EA673-A22E-4D3B-8C8C-A974E68CE749}" type="slidenum">
              <a:rPr lang="ru-RU" altLang="ru-RU" sz="1600" b="0">
                <a:solidFill>
                  <a:srgbClr val="FFFFFF"/>
                </a:solidFill>
                <a:latin typeface="Chevin Pro"/>
                <a:ea typeface="Chevin Pro"/>
                <a:cs typeface="Chevin Pro"/>
                <a:sym typeface="Chevin Pro"/>
              </a:rPr>
              <a:pPr/>
              <a:t>9</a:t>
            </a:fld>
            <a:endParaRPr lang="ru-RU" altLang="ru-RU" sz="1600" b="0" dirty="0">
              <a:solidFill>
                <a:srgbClr val="FFFFFF"/>
              </a:solidFill>
              <a:latin typeface="Chevin Pro"/>
              <a:ea typeface="Chevin Pro"/>
              <a:cs typeface="Chevin Pro"/>
              <a:sym typeface="Chevin Pro"/>
            </a:endParaRPr>
          </a:p>
        </p:txBody>
      </p:sp>
      <p:sp>
        <p:nvSpPr>
          <p:cNvPr id="15" name="Линия"/>
          <p:cNvSpPr/>
          <p:nvPr/>
        </p:nvSpPr>
        <p:spPr>
          <a:xfrm rot="10800000">
            <a:off x="-177800" y="8943975"/>
            <a:ext cx="4965700" cy="981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93" extrusionOk="0">
                <a:moveTo>
                  <a:pt x="0" y="21493"/>
                </a:moveTo>
                <a:cubicBezTo>
                  <a:pt x="4879" y="8032"/>
                  <a:pt x="10747" y="536"/>
                  <a:pt x="16805" y="28"/>
                </a:cubicBezTo>
                <a:cubicBezTo>
                  <a:pt x="18409" y="-107"/>
                  <a:pt x="20012" y="257"/>
                  <a:pt x="21600" y="1115"/>
                </a:cubicBezTo>
              </a:path>
            </a:pathLst>
          </a:custGeom>
          <a:ln w="25400" cap="rnd">
            <a:solidFill>
              <a:schemeClr val="accent1"/>
            </a:solidFill>
            <a:custDash>
              <a:ds d="100000" sp="200000"/>
            </a:custDash>
            <a:headEnd type="oval"/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Линия"/>
          <p:cNvSpPr/>
          <p:nvPr/>
        </p:nvSpPr>
        <p:spPr>
          <a:xfrm flipV="1">
            <a:off x="-109658" y="9252040"/>
            <a:ext cx="12468225" cy="0"/>
          </a:xfrm>
          <a:prstGeom prst="line">
            <a:avLst/>
          </a:prstGeom>
          <a:ln w="25400" cap="rnd">
            <a:solidFill>
              <a:schemeClr val="accent1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200" b="0" kern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7" t="10293" r="24906" b="3519"/>
          <a:stretch/>
        </p:blipFill>
        <p:spPr bwMode="auto">
          <a:xfrm>
            <a:off x="189781" y="258793"/>
            <a:ext cx="7240929" cy="9208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edubaltijsk.ru/images/proforientac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10" y="3861818"/>
            <a:ext cx="5319481" cy="405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394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1352</Words>
  <Application>Microsoft Office PowerPoint</Application>
  <PresentationFormat>Произвольный</PresentationFormat>
  <Paragraphs>169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ТатьянаАлександровна</dc:creator>
  <cp:lastModifiedBy>ТатьянаАлександровна</cp:lastModifiedBy>
  <cp:revision>29</cp:revision>
  <cp:lastPrinted>2020-08-26T11:34:09Z</cp:lastPrinted>
  <dcterms:modified xsi:type="dcterms:W3CDTF">2020-08-26T13:19:12Z</dcterms:modified>
</cp:coreProperties>
</file>