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85" r:id="rId4"/>
    <p:sldId id="284" r:id="rId5"/>
    <p:sldId id="257" r:id="rId6"/>
    <p:sldId id="270" r:id="rId7"/>
    <p:sldId id="259" r:id="rId8"/>
    <p:sldId id="282" r:id="rId9"/>
    <p:sldId id="260" r:id="rId10"/>
    <p:sldId id="275" r:id="rId11"/>
    <p:sldId id="261" r:id="rId12"/>
    <p:sldId id="271" r:id="rId13"/>
    <p:sldId id="262" r:id="rId14"/>
    <p:sldId id="277" r:id="rId15"/>
    <p:sldId id="263" r:id="rId16"/>
    <p:sldId id="272" r:id="rId17"/>
    <p:sldId id="274" r:id="rId18"/>
    <p:sldId id="264" r:id="rId19"/>
    <p:sldId id="281" r:id="rId20"/>
    <p:sldId id="265" r:id="rId21"/>
    <p:sldId id="278" r:id="rId22"/>
    <p:sldId id="266" r:id="rId23"/>
    <p:sldId id="279" r:id="rId24"/>
    <p:sldId id="267" r:id="rId25"/>
    <p:sldId id="273" r:id="rId26"/>
    <p:sldId id="268" r:id="rId27"/>
    <p:sldId id="276" r:id="rId28"/>
    <p:sldId id="269" r:id="rId29"/>
    <p:sldId id="280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41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6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71810"/>
            <a:ext cx="7772400" cy="857256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Межшкольный класс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29132"/>
            <a:ext cx="6400800" cy="120966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Профессиональные пробы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2019-2020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техникум-1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2286016" cy="24015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3636" y="214290"/>
            <a:ext cx="2571768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00298" y="285728"/>
            <a:ext cx="35004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ГАПОУ СО «Верхнесалдинский </a:t>
            </a:r>
            <a:r>
              <a:rPr lang="ru-RU" sz="2800" b="1" dirty="0" err="1" smtClean="0">
                <a:solidFill>
                  <a:srgbClr val="002060"/>
                </a:solidFill>
              </a:rPr>
              <a:t>авиаметаллургический</a:t>
            </a:r>
            <a:r>
              <a:rPr lang="ru-RU" sz="2800" b="1" dirty="0" smtClean="0">
                <a:solidFill>
                  <a:srgbClr val="002060"/>
                </a:solidFill>
              </a:rPr>
              <a:t> колледж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имени А.А. Евстигнеева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14290"/>
            <a:ext cx="5286412" cy="12255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Фрезерная мастерская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C:\Users\user\Desktop\ФОТО ОСЕНЬ 2019\ФОТО МАСТЕРСКИХ И МАСТЕРОВ\SAM_178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1285860"/>
            <a:ext cx="4857784" cy="535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user\Desktop\19-20 УЧ.Г.МЕЖШКОЛЬНЫЙ КЛАСС\ФОТО МЕЖШКОЛЬНЫЙ КЛАСС ОСЕНЬ2019\SAM_161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3500462" cy="3370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\Desktop\19-20 УЧ.Г.МЕЖШКОЛЬНЫЙ КЛАСС\ФОТО МЕЖШКОЛЬНЫЙ КЛАСС ОСЕНЬ2019\SAM_16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2"/>
            <a:ext cx="3327392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</a:rPr>
              <a:t>                                      Профессия                      Плавильщик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ÐºÐ°Ðº Ð¿Ð»Ð°Ð²ÑÑ ÑÑÐ°Ð»Ñ Ð½Ð° Ð·Ð°Ð²Ð¾Ð´Ðµ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1" y="142852"/>
            <a:ext cx="292895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t="3448" b="3448"/>
          <a:stretch>
            <a:fillRect/>
          </a:stretch>
        </p:blipFill>
        <p:spPr bwMode="auto">
          <a:xfrm>
            <a:off x="285720" y="285728"/>
            <a:ext cx="178595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 rot="10800000" flipV="1">
            <a:off x="5572132" y="1658028"/>
            <a:ext cx="321471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/>
                <a:ea typeface="Calibri" pitchFamily="34" charset="0"/>
                <a:cs typeface="Times New Roman" pitchFamily="18" charset="0"/>
              </a:rPr>
              <a:t>В этой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Roboto"/>
                <a:ea typeface="Calibri" pitchFamily="34" charset="0"/>
                <a:cs typeface="Times New Roman" pitchFamily="18" charset="0"/>
              </a:rPr>
              <a:t>огненной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/>
                <a:ea typeface="Calibri" pitchFamily="34" charset="0"/>
                <a:cs typeface="Times New Roman" pitchFamily="18" charset="0"/>
              </a:rPr>
              <a:t> профессии есть много специальностей. Одна из них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Roboto"/>
                <a:ea typeface="Calibri" pitchFamily="34" charset="0"/>
                <a:cs typeface="Times New Roman" pitchFamily="18" charset="0"/>
              </a:rPr>
              <a:t> плавильщик металлов и сплавов.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/>
                <a:ea typeface="Calibri" pitchFamily="34" charset="0"/>
                <a:cs typeface="Times New Roman" pitchFamily="18" charset="0"/>
              </a:rPr>
              <a:t>Профессия плавильщика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/>
                <a:ea typeface="Calibri" pitchFamily="34" charset="0"/>
                <a:cs typeface="Times New Roman" pitchFamily="18" charset="0"/>
              </a:rPr>
              <a:t> одна из самых востребованных и высокооплачиваемых в ПАО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/>
                <a:ea typeface="Calibri" pitchFamily="34" charset="0"/>
                <a:cs typeface="Times New Roman" pitchFamily="18" charset="0"/>
              </a:rPr>
              <a:t>Корпорация ВСМПО-АВСИМА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42844" y="2643182"/>
            <a:ext cx="514350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Пройдя курс обучения в межшкольном классе, ты узнаешь: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- как устроены плавильные печи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- о способах, правилах и процессе плавки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- интересную информацию о шихте и различных сплавах металлов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А также сходишь на экскурсию в </a:t>
            </a:r>
            <a:r>
              <a:rPr kumimoji="0" lang="ru-RU" sz="1600" b="1" i="0" u="sng" strike="noStrike" cap="none" normalizeH="0" baseline="0" dirty="0" err="1" smtClean="0">
                <a:ln>
                  <a:noFill/>
                </a:ln>
                <a:solidFill>
                  <a:srgbClr val="313131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плавильно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 - литейный цех ПАО 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Корпорация ВСМПО-АВСИМА</a:t>
            </a: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929198"/>
            <a:ext cx="87154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b="1" u="sng" dirty="0" smtClean="0">
                <a:solidFill>
                  <a:srgbClr val="FF0000"/>
                </a:solidFill>
                <a:latin typeface="Roboto" charset="0"/>
                <a:ea typeface="Calibri" pitchFamily="34" charset="0"/>
                <a:cs typeface="Times New Roman" pitchFamily="18" charset="0"/>
              </a:rPr>
              <a:t>Полученные знания тебе пригодятся при поступлении на специальность и профессии: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b="1" i="1" dirty="0" smtClean="0">
                <a:solidFill>
                  <a:srgbClr val="313131"/>
                </a:solidFill>
                <a:latin typeface="Roboto" charset="0"/>
                <a:ea typeface="Calibri" pitchFamily="34" charset="0"/>
                <a:cs typeface="Times New Roman" pitchFamily="18" charset="0"/>
              </a:rPr>
              <a:t> 1. </a:t>
            </a:r>
            <a:r>
              <a:rPr lang="ru-RU" b="1" i="1" dirty="0" smtClean="0">
                <a:solidFill>
                  <a:srgbClr val="313131"/>
                </a:solidFill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i="1" dirty="0" smtClean="0">
                <a:solidFill>
                  <a:srgbClr val="313131"/>
                </a:solidFill>
                <a:latin typeface="Roboto" charset="0"/>
                <a:ea typeface="Calibri" pitchFamily="34" charset="0"/>
                <a:cs typeface="Times New Roman" pitchFamily="18" charset="0"/>
              </a:rPr>
              <a:t>Металлургия цветных металлов</a:t>
            </a:r>
            <a:r>
              <a:rPr lang="ru-RU" b="1" i="1" dirty="0" smtClean="0">
                <a:solidFill>
                  <a:srgbClr val="313131"/>
                </a:solidFill>
                <a:ea typeface="Calibri" pitchFamily="34" charset="0"/>
                <a:cs typeface="Times New Roman" pitchFamily="18" charset="0"/>
              </a:rPr>
              <a:t>»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b="1" i="1" dirty="0" smtClean="0">
                <a:solidFill>
                  <a:srgbClr val="313131"/>
                </a:solidFill>
                <a:latin typeface="Roboto" charset="0"/>
                <a:ea typeface="Calibri" pitchFamily="34" charset="0"/>
                <a:cs typeface="Times New Roman" pitchFamily="18" charset="0"/>
              </a:rPr>
              <a:t> 2. Аппаратчик </a:t>
            </a:r>
            <a:r>
              <a:rPr lang="ru-RU" b="1" i="1" dirty="0" smtClean="0">
                <a:solidFill>
                  <a:srgbClr val="313131"/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lang="ru-RU" b="1" i="1" dirty="0" smtClean="0">
                <a:solidFill>
                  <a:srgbClr val="313131"/>
                </a:solidFill>
                <a:latin typeface="Roboto" charset="0"/>
                <a:ea typeface="Calibri" pitchFamily="34" charset="0"/>
                <a:cs typeface="Times New Roman" pitchFamily="18" charset="0"/>
              </a:rPr>
              <a:t> оператор в производстве цветных металлов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sz="2000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3. </a:t>
            </a:r>
            <a:r>
              <a:rPr lang="ru-RU" b="1" i="1" dirty="0" smtClean="0">
                <a:solidFill>
                  <a:srgbClr val="313131"/>
                </a:solidFill>
                <a:latin typeface="Roboto" charset="0"/>
                <a:ea typeface="Calibri" pitchFamily="34" charset="0"/>
                <a:cs typeface="Times New Roman" pitchFamily="18" charset="0"/>
              </a:rPr>
              <a:t>Оператор обработчик цветных металлов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Кабинет               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                Плавильщика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user\Desktop\SAM_24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6182" y="5072074"/>
            <a:ext cx="187960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esktop\SAM_24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5072074"/>
            <a:ext cx="171451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142844" y="5072074"/>
            <a:ext cx="171451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user\Desktop\SAM_24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5357826"/>
            <a:ext cx="1857388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ДОДЕЛАТЬ\ВЕСТИ ИЗ МЕЖШКОЛЬНОГО КЛАССА\ПЛАВИЛЬЩИКИ\SAM_365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3571876"/>
            <a:ext cx="2143108" cy="1807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10" descr="C:\Users\user\Desktop\ЭКСКУРСИИ1\Экскурсия школьников\SAM_277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3504" y="1428736"/>
            <a:ext cx="2663825" cy="199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user\Desktop\ПАРКОВАЯ\КОПИЛКА для мамы\ФОТО МЕРОПРИЯТИЙ\ФОТО - НОЯБРЬ\ФОТО ПРОИЗВОДСТВЕННАЯ КОМАНДИРОВКА\SAM_771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357166"/>
            <a:ext cx="4827600" cy="458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142852"/>
            <a:ext cx="3071834" cy="8683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Профессия Сварщик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 descr="https://ds02.infourok.ru/uploads/ex/0e52/00084bb1-572b2064/img4.jpg"/>
          <p:cNvPicPr/>
          <p:nvPr/>
        </p:nvPicPr>
        <p:blipFill>
          <a:blip r:embed="rId2"/>
          <a:srcRect l="52421" r="12264" b="57683"/>
          <a:stretch>
            <a:fillRect/>
          </a:stretch>
        </p:blipFill>
        <p:spPr bwMode="auto">
          <a:xfrm>
            <a:off x="285720" y="142852"/>
            <a:ext cx="2291334" cy="206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\Desktop\ФОТО ОСЕНЬ 2019\ФОТО МАСТЕРСКИХ И МАСТЕРОВ\SAM_17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14290"/>
            <a:ext cx="2672080" cy="2004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2571736" y="1142984"/>
          <a:ext cx="3214710" cy="1571636"/>
        </p:xfrm>
        <a:graphic>
          <a:graphicData uri="http://schemas.openxmlformats.org/drawingml/2006/table">
            <a:tbl>
              <a:tblPr/>
              <a:tblGrid>
                <a:gridCol w="3214710"/>
              </a:tblGrid>
              <a:tr h="15716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56175" algn="l"/>
                        </a:tabLs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 специалист сварочного производства</a:t>
                      </a: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956175" algn="l"/>
                        </a:tabLst>
                      </a:pPr>
                      <a:r>
                        <a:rPr lang="ru-RU" sz="2000" b="1" dirty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Профессия уникальная и виртуозная.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7" name="Рисунок 6" descr="https://ds02.infourok.ru/uploads/ex/0e52/00084bb1-572b2064/img4.jpg"/>
          <p:cNvPicPr/>
          <p:nvPr/>
        </p:nvPicPr>
        <p:blipFill>
          <a:blip r:embed="rId2"/>
          <a:srcRect l="52421" r="12264" b="57683"/>
          <a:stretch>
            <a:fillRect/>
          </a:stretch>
        </p:blipFill>
        <p:spPr bwMode="auto">
          <a:xfrm>
            <a:off x="142844" y="71414"/>
            <a:ext cx="2291334" cy="2060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14282" y="3143248"/>
            <a:ext cx="4786346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Пройдя курс подготовки в </a:t>
            </a:r>
            <a:r>
              <a:rPr kumimoji="0" lang="ru-RU" sz="1800" b="1" i="0" u="sng" strike="noStrike" cap="none" normalizeH="0" baseline="0" dirty="0" err="1" smtClean="0">
                <a:ln>
                  <a:noFill/>
                </a:ln>
                <a:solidFill>
                  <a:srgbClr val="4F81B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межшкльном</a:t>
            </a: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классе по этой профессии ты узнаешь: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о физических и химических свойствах металлов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об устройстве  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сварочной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аппаратуры, технологии плавления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о мерах безопасности во время сварочных работ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</a:t>
            </a: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4F81BD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Научишься: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соединять несложные конструкции при помощи сварки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работать с горелкой, держателем, резаком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опиливать шлак после сварки на верстаке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аккуратности, внимательности, ответственности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143504" y="2500306"/>
            <a:ext cx="35719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b="1" u="sng" dirty="0" smtClean="0">
                <a:solidFill>
                  <a:srgbClr val="4F81BD"/>
                </a:solidFill>
                <a:latin typeface="Roboto"/>
                <a:ea typeface="Calibri" pitchFamily="34" charset="0"/>
                <a:cs typeface="Times New Roman" pitchFamily="18" charset="0"/>
              </a:rPr>
              <a:t>Полученные знания тебе пригодятся </a:t>
            </a:r>
            <a:r>
              <a:rPr lang="ru-RU" b="1" u="sng" dirty="0" smtClean="0">
                <a:solidFill>
                  <a:srgbClr val="4F81BD"/>
                </a:solidFill>
                <a:latin typeface="Roboto"/>
                <a:ea typeface="Calibri" pitchFamily="34" charset="0"/>
                <a:cs typeface="Times New Roman" pitchFamily="18" charset="0"/>
              </a:rPr>
              <a:t>: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«Монтаж и техническая эксплуатация промышленного оборудования» 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«Монтаж, техническое обслуживание и ремонт промышленного оборудования»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«Обработка металлов давлением»</a:t>
            </a:r>
            <a:endParaRPr lang="ru-RU" sz="8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«Техническая эксплуатация и обслуживание электрического и электромеханического оборудования»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74638"/>
            <a:ext cx="6143668" cy="86834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Сварочная мастерская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 descr="C:\Users\user\Desktop\19-20 УЧ.Г.МЕЖШКОЛЬНЫЙ КЛАСС\ФОТО МЕЖШКОЛЬНЫЙ КЛАСС ОСЕНЬ2019\SAM_158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85728"/>
            <a:ext cx="335758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19-20 УЧ.Г.МЕЖШКОЛЬНЫЙ КЛАСС\ФОТО МЕЖШКОЛЬНЫЙ КЛАСС ОСЕНЬ2019\SAM_16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214422"/>
            <a:ext cx="390144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ВЕСНА 2019\ФОТО ЧЕМПИОНАТА ПО СВАРКЕ 05 АПРЕЛЯ 19Г\20190405_154705.jpg"/>
          <p:cNvPicPr/>
          <p:nvPr/>
        </p:nvPicPr>
        <p:blipFill>
          <a:blip r:embed="rId4" cstate="print"/>
          <a:srcRect t="14151"/>
          <a:stretch>
            <a:fillRect/>
          </a:stretch>
        </p:blipFill>
        <p:spPr bwMode="auto">
          <a:xfrm>
            <a:off x="142844" y="3429000"/>
            <a:ext cx="2428892" cy="3267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user\Desktop\ФОТО ВЕСНА 2019\ФОТО ЧЕМПИОНАТА ПО СВАРКЕ 05 АПРЕЛЯ 19Г\20190405_15524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143248"/>
            <a:ext cx="1714512" cy="35364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user\Desktop\ФОТО ВЕСНА 2019\ФОТО ЧЕМПИОНАТА ПО СВАРКЕ 05 АПРЕЛЯ 19Г\20190405_15464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4286256"/>
            <a:ext cx="1143008" cy="2285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user\Desktop\ФОТО ВЕСНА 2019\ФОТО ЧЕМПИОНАТА ПО СВАРКЕ 05 АПРЕЛЯ 19Г\20190405_154629.jpg"/>
          <p:cNvPicPr/>
          <p:nvPr/>
        </p:nvPicPr>
        <p:blipFill>
          <a:blip r:embed="rId7" cstate="print"/>
          <a:srcRect l="13620" r="1494"/>
          <a:stretch>
            <a:fillRect/>
          </a:stretch>
        </p:blipFill>
        <p:spPr bwMode="auto">
          <a:xfrm>
            <a:off x="6215074" y="4429132"/>
            <a:ext cx="2714676" cy="2144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274638"/>
            <a:ext cx="4686304" cy="17970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Оператор станков с программным управлением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https://cdn4.vectorstock.com/i/1000x1000/17/43/factory-worker-is-working-on-laser-plotter-vector-4721743.jpg"/>
          <p:cNvPicPr/>
          <p:nvPr/>
        </p:nvPicPr>
        <p:blipFill>
          <a:blip r:embed="rId2" cstate="print"/>
          <a:srcRect b="11937"/>
          <a:stretch>
            <a:fillRect/>
          </a:stretch>
        </p:blipFill>
        <p:spPr bwMode="auto">
          <a:xfrm>
            <a:off x="857224" y="0"/>
            <a:ext cx="2571768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14282" y="1643050"/>
            <a:ext cx="4429156" cy="486287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Оператор станков с программным управлением востребован в любом производстве.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Изготовление изделия на станке происходит не вручную, а по заранее написанному алгоритму, который прописан в программном коде компьютера станка ЧПУ (на жестком диске, магнитной ленте)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Посещая межшкольный класс по этой профессии ты узнаешь: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-как работает станок с программным управлением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-что необходимо соблюдать при работе  на таком станке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процессе работы научишься: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следить за исправностью работы станка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вводить нужные команды с пульта управления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помещать заготовку в камеру и извлекать её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производить наладку и настройку через пульт управления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86314" y="2143116"/>
            <a:ext cx="4214810" cy="39703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b="1" u="sng" dirty="0" smtClean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Полученные знания тебе пригодятся при поступлении на следующие профессии и специальности:</a:t>
            </a:r>
            <a:endParaRPr lang="ru-RU" sz="7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Оператор станков с программным управлением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Станочник (металлообработка)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Оператор-обработчик цветных металлов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«Автоматизация технологических процессов и производств»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«Информационные системы и программирование»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«Технология машиностроения»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956175" algn="l"/>
              </a:tabLst>
            </a:pPr>
            <a:r>
              <a:rPr lang="ru-RU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«Аддитивные технологии»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Мастерская станков с ПУ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 descr="C:\Users\user\Desktop\ФОТО ОСЕНЬ 2019\ФОТО МАСТЕРСКИХ И МАСТЕРОВ\SAM_179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000109"/>
            <a:ext cx="3255964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user\Desktop\ФОТО ОСЕНЬ 2019\ФОТО МАСТЕРСКИХ И МАСТЕРОВ\SAM_17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4286256"/>
            <a:ext cx="2500330" cy="221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user\Desktop\ФОТО ОСЕНЬ 2019\ФОТО МАСТЕРСКИХ И МАСТЕРОВ\SAM_17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3929066"/>
            <a:ext cx="3398840" cy="250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user\Desktop\ПАРКОВАЯ\КОПИЛКА для мамы\ФОТО МЕРОПРИЯТИЙ\ФОТО - НОЯБРЬ\фото помещений\SAM_76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000108"/>
            <a:ext cx="4286280" cy="301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ПАРКОВАЯ\КОПИЛКА для мамы\ФОТО МЕРОПРИЯТИЙ\ФОТО - НОЯБРЬ\фото помещений\SAM_7657.JPG"/>
          <p:cNvPicPr/>
          <p:nvPr/>
        </p:nvPicPr>
        <p:blipFill>
          <a:blip r:embed="rId6" cstate="print"/>
          <a:srcRect l="6707" r="17531"/>
          <a:stretch>
            <a:fillRect/>
          </a:stretch>
        </p:blipFill>
        <p:spPr bwMode="auto">
          <a:xfrm>
            <a:off x="285720" y="4429132"/>
            <a:ext cx="2357454" cy="2013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19-20 УЧ.Г.МЕЖШКОЛЬНЫЙ КЛАСС\ФОТО МЕЖШКОЛЬНЫЙ КЛАСС ОСЕНЬ2019\SAM_159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19-20 УЧ.Г.МЕЖШКОЛЬНЫЙ КЛАСС\ФОТО МЕЖШКОЛЬНЫЙ КЛАСС ОСЕНЬ2019\SAM_15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9"/>
            <a:ext cx="3725847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19-20 УЧ.Г.МЕЖШКОЛЬНЫЙ КЛАСС\ФОТО МЕЖШКОЛЬНЫЙ КЛАСС ОСЕНЬ2019\SAM_16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00438"/>
            <a:ext cx="3541716" cy="26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user\Desktop\19-20 УЧ.Г.МЕЖШКОЛЬНЫЙ КЛАСС\ФОТО МЕЖШКОЛЬНЫЙ КЛАСС ОСЕНЬ2019\SAM_164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4113220" cy="322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Профессия </a:t>
            </a:r>
            <a:b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b="1" dirty="0" err="1" smtClean="0">
                <a:solidFill>
                  <a:schemeClr val="accent6">
                    <a:lumMod val="75000"/>
                  </a:schemeClr>
                </a:solidFill>
              </a:rPr>
              <a:t>Дефектоскопист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Рисунок 2" descr="https://yugorsk-tr.gazprom.ru/_ah/img/g9FNBX4y5MEVW65-7Aigqg=s1100"/>
          <p:cNvPicPr/>
          <p:nvPr/>
        </p:nvPicPr>
        <p:blipFill>
          <a:blip r:embed="rId2"/>
          <a:srcRect t="20992" r="73250" b="23473"/>
          <a:stretch>
            <a:fillRect/>
          </a:stretch>
        </p:blipFill>
        <p:spPr bwMode="auto">
          <a:xfrm>
            <a:off x="500034" y="71414"/>
            <a:ext cx="1882902" cy="232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slide-share.ru/slide/6793576.jpeg"/>
          <p:cNvPicPr/>
          <p:nvPr/>
        </p:nvPicPr>
        <p:blipFill>
          <a:blip r:embed="rId3"/>
          <a:srcRect r="45252"/>
          <a:stretch>
            <a:fillRect/>
          </a:stretch>
        </p:blipFill>
        <p:spPr bwMode="auto">
          <a:xfrm>
            <a:off x="6715140" y="214290"/>
            <a:ext cx="1882902" cy="2162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071802" y="1214422"/>
            <a:ext cx="335758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Как гениальный сыщик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Дефекты в трубах ищет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Сгибы, трещины, удары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От морозов и пожаров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 коррозию металла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Много её или мало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Все увидит зорким оком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Прибором дефектоскопом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285720" y="2786058"/>
            <a:ext cx="82868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94363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Дефектоскописты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нужны на любом предприятии!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Их главная роль состоит в том, чтобы вовремя обнаружить брак и не допустить это изделие в эксплуатацию.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Дефектоскописту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нужен аналитический ум, острый слух и хорошая память.</a:t>
            </a:r>
            <a:r>
              <a:rPr lang="ru-RU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ru-RU" dirty="0" smtClean="0"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Работает 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дефектоскопист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с приборами -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дефектоскопом,</a:t>
            </a:r>
            <a:r>
              <a:rPr lang="ru-RU" b="1" dirty="0" smtClean="0"/>
              <a:t>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дефектограммом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71406" y="4214818"/>
            <a:ext cx="5715040" cy="25853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Посещая межшкольный класс по профессии </a:t>
            </a:r>
            <a:r>
              <a:rPr kumimoji="0" lang="ru-RU" sz="1800" b="1" i="0" u="sng" strike="noStrike" cap="none" normalizeH="0" baseline="0" dirty="0" err="1" smtClean="0">
                <a:ln>
                  <a:noFill/>
                </a:ln>
                <a:solidFill>
                  <a:srgbClr val="94363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дефектоскопист</a:t>
            </a: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ты получишь знания: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о типах дефектов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-о строении дефектоскопа и работы с ним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-методе проведения контроля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943634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Научишься осуществлять: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визуальный контроль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-ультразвуковой контроль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магнито-порошковый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контроль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72198" y="4357694"/>
            <a:ext cx="2928958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rgbClr val="943634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Эти знания пригодятся при поступлении на следующие профессии: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Обработка металлов давлением</a:t>
            </a:r>
            <a:r>
              <a:rPr lang="ru-RU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»</a:t>
            </a:r>
            <a:endParaRPr lang="ru-RU" sz="700" b="1" i="1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Дефектоскопист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74638"/>
            <a:ext cx="414340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           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Лаборатория                               неразрушающего контроля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 descr="\\10.3.10.1\документы\Винокурова\от Веретенниковой\новая папка\P9191270.JPG"/>
          <p:cNvPicPr/>
          <p:nvPr/>
        </p:nvPicPr>
        <p:blipFill>
          <a:blip r:embed="rId2" cstate="print"/>
          <a:srcRect l="3774" t="7189" r="7547"/>
          <a:stretch>
            <a:fillRect/>
          </a:stretch>
        </p:blipFill>
        <p:spPr bwMode="auto">
          <a:xfrm>
            <a:off x="142844" y="214290"/>
            <a:ext cx="3357586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esktop\фото лаборатории\20200309_1045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071678"/>
            <a:ext cx="3457575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фото лаборатории\20200309_104555.jpg"/>
          <p:cNvPicPr/>
          <p:nvPr/>
        </p:nvPicPr>
        <p:blipFill>
          <a:blip r:embed="rId4" cstate="print"/>
          <a:srcRect r="39086" b="22188"/>
          <a:stretch>
            <a:fillRect/>
          </a:stretch>
        </p:blipFill>
        <p:spPr bwMode="auto">
          <a:xfrm>
            <a:off x="7429520" y="3214686"/>
            <a:ext cx="1558293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фото лаборатории\20200309_104646.jpg"/>
          <p:cNvPicPr/>
          <p:nvPr/>
        </p:nvPicPr>
        <p:blipFill>
          <a:blip r:embed="rId5" cstate="print"/>
          <a:srcRect l="19982" b="9091"/>
          <a:stretch>
            <a:fillRect/>
          </a:stretch>
        </p:blipFill>
        <p:spPr bwMode="auto">
          <a:xfrm>
            <a:off x="7429520" y="285728"/>
            <a:ext cx="142876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Рисунок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501122" cy="6215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28_aa7a241eb8b22d5d34a8e6a2a304367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571480"/>
            <a:ext cx="1571625" cy="1500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1428728" y="857232"/>
            <a:ext cx="1785950" cy="1285884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548DD4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Изучи мир профессий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929190" y="1071546"/>
            <a:ext cx="660400" cy="284162"/>
          </a:xfrm>
          <a:prstGeom prst="rightArrow">
            <a:avLst>
              <a:gd name="adj1" fmla="val 50000"/>
              <a:gd name="adj2" fmla="val 54050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643570" y="642918"/>
            <a:ext cx="1643063" cy="1357322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548DD4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Познай себя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5" descr="0_65340_8e1944ca_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785794"/>
            <a:ext cx="1510303" cy="1489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7"/>
          <p:cNvSpPr>
            <a:spLocks noChangeArrowheads="1"/>
          </p:cNvSpPr>
          <p:nvPr/>
        </p:nvSpPr>
        <p:spPr bwMode="auto">
          <a:xfrm rot="9021632">
            <a:off x="6601944" y="2205105"/>
            <a:ext cx="614363" cy="282575"/>
          </a:xfrm>
          <a:prstGeom prst="rightArrow">
            <a:avLst>
              <a:gd name="adj1" fmla="val 50000"/>
              <a:gd name="adj2" fmla="val 54354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4000496" y="2285992"/>
            <a:ext cx="2000264" cy="1285884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548DD4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Попробуй себя в деле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FUgL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2428868"/>
            <a:ext cx="20812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utoShape 10"/>
          <p:cNvSpPr>
            <a:spLocks noChangeArrowheads="1"/>
          </p:cNvSpPr>
          <p:nvPr/>
        </p:nvSpPr>
        <p:spPr bwMode="auto">
          <a:xfrm rot="2124540">
            <a:off x="3311163" y="3938041"/>
            <a:ext cx="614362" cy="282575"/>
          </a:xfrm>
          <a:prstGeom prst="rightArrow">
            <a:avLst>
              <a:gd name="adj1" fmla="val 50000"/>
              <a:gd name="adj2" fmla="val 54354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4071934" y="3929066"/>
            <a:ext cx="2071688" cy="1085850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548DD4"/>
            </a:solidFill>
            <a:round/>
            <a:headEnd/>
            <a:tailEnd/>
          </a:ln>
        </p:spPr>
        <p:txBody>
          <a:bodyPr/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Развивай свои способности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%D1%83%D1%81%D0%BF%D0%B5%D1%85%D0%BE%D0%B2_uspehov"/>
          <p:cNvPicPr>
            <a:picLocks noChangeAspect="1" noChangeArrowheads="1"/>
          </p:cNvPicPr>
          <p:nvPr/>
        </p:nvPicPr>
        <p:blipFill>
          <a:blip r:embed="rId6" cstate="print"/>
          <a:srcRect l="31595" b="13203"/>
          <a:stretch>
            <a:fillRect/>
          </a:stretch>
        </p:blipFill>
        <p:spPr bwMode="auto">
          <a:xfrm>
            <a:off x="6286512" y="4143380"/>
            <a:ext cx="2357454" cy="17256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4" name="AutoShape 13"/>
          <p:cNvSpPr>
            <a:spLocks noChangeArrowheads="1"/>
          </p:cNvSpPr>
          <p:nvPr/>
        </p:nvSpPr>
        <p:spPr bwMode="auto">
          <a:xfrm rot="9813707" flipV="1">
            <a:off x="5517932" y="5807315"/>
            <a:ext cx="684213" cy="220663"/>
          </a:xfrm>
          <a:prstGeom prst="rightArrow">
            <a:avLst>
              <a:gd name="adj1" fmla="val 50000"/>
              <a:gd name="adj2" fmla="val 54050"/>
            </a:avLst>
          </a:prstGeom>
          <a:gradFill rotWithShape="0">
            <a:gsLst>
              <a:gs pos="0">
                <a:srgbClr val="95B3D7"/>
              </a:gs>
              <a:gs pos="50000">
                <a:srgbClr val="4F81BD"/>
              </a:gs>
              <a:gs pos="100000">
                <a:srgbClr val="95B3D7"/>
              </a:gs>
            </a:gsLst>
            <a:lin ang="5400000" scaled="1"/>
          </a:gradFill>
          <a:ln w="12700">
            <a:solidFill>
              <a:srgbClr val="4F81BD"/>
            </a:solidFill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3357554" y="5214950"/>
            <a:ext cx="2143140" cy="1357315"/>
          </a:xfrm>
          <a:prstGeom prst="horizontalScroll">
            <a:avLst>
              <a:gd name="adj" fmla="val 12500"/>
            </a:avLst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548DD4"/>
            </a:solidFill>
            <a:round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</a:pPr>
            <a:r>
              <a:rPr lang="ru-RU" sz="2000" b="1" dirty="0">
                <a:solidFill>
                  <a:schemeClr val="bg1"/>
                </a:solidFill>
                <a:latin typeface="Calibri" pitchFamily="34" charset="0"/>
              </a:rPr>
              <a:t>Сделай </a:t>
            </a:r>
            <a:r>
              <a:rPr lang="ru-RU" sz="2000" b="1" dirty="0" smtClean="0">
                <a:solidFill>
                  <a:schemeClr val="bg1"/>
                </a:solidFill>
                <a:latin typeface="Calibri" pitchFamily="34" charset="0"/>
              </a:rPr>
              <a:t>правильный выбор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6" name="Picture 16" descr="3-93611_1_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28" y="4857760"/>
            <a:ext cx="1785938" cy="16271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0"/>
            <a:ext cx="4829180" cy="178592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Профессия 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Контролёр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 descr="https://i.ytimg.com/vi/jZ1xI8s0rPc/maxresdefault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3571900" cy="2380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3857620" y="1571612"/>
            <a:ext cx="5143536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A7655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Контролер выполняет приемку  и контроль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A7655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A7655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качества  изделий.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Путем визуального осмотра, обмера, физических, химических и механических испытаний он находит брак в продукции. Выдает заключение.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Профессия нужная и важная для  любого производства.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14282" y="2857496"/>
            <a:ext cx="3643338" cy="369331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Освоив профессию контролёра, ты научишься: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           Быстрому счету, ответственности, внимательности. У тебя появится техническое мышление, улучшатся математические способности, сможешь легко сосредотачиваться.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Навыки контролёра могут тебе пригодиться в профессиях: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-Сварщик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-Станочник (Металлообработка)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57686" y="4357694"/>
            <a:ext cx="4572000" cy="16312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sz="2000" b="1" u="sng" dirty="0" smtClean="0">
                <a:solidFill>
                  <a:srgbClr val="00B05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Пройдя данный курс ты можешь поступить на следующую специальность или профессию:</a:t>
            </a:r>
            <a:endParaRPr lang="ru-RU" sz="2000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sz="2000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lang="ru-RU" sz="2000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sz="2000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Обработка металлов давлением</a:t>
            </a: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sz="2000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         </a:t>
            </a:r>
            <a:r>
              <a:rPr lang="ru-RU" sz="2000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sz="2000" b="1" i="1" dirty="0" err="1" smtClean="0">
                <a:latin typeface="Arial Narrow" pitchFamily="34" charset="0"/>
                <a:ea typeface="Calibri" pitchFamily="34" charset="0"/>
                <a:cs typeface="Times New Roman" pitchFamily="18" charset="0"/>
              </a:rPr>
              <a:t>Дефектоскопист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</a:t>
            </a:r>
            <a:r>
              <a:rPr lang="ru-RU" b="1" dirty="0" smtClean="0">
                <a:solidFill>
                  <a:srgbClr val="FF0000"/>
                </a:solidFill>
              </a:rPr>
              <a:t>Кабинет        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                                       Контролёра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user\Desktop\19-20 УЧ.Г.МЕЖШКОЛЬНЫЙ КЛАСС\ФОТО МЕЖШКОЛЬНЫЙ КЛАСС ОСЕНЬ2019\SAM_161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4429156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\\10.3.10.1\документы\Винокурова\IMG_008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571876"/>
            <a:ext cx="407196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\\10.3.10.1\документы\Винокурова\20190321_1446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1714488"/>
            <a:ext cx="3387796" cy="4538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user\Desktop\ЭКСКУРСИИ1\Экскурсия школьников\SAM_268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5143512"/>
            <a:ext cx="1857388" cy="1500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Методы изучения структуры металлов и сплавов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http://900igr.net/up/datas/265237/014.jpg"/>
          <p:cNvPicPr/>
          <p:nvPr/>
        </p:nvPicPr>
        <p:blipFill>
          <a:blip r:embed="rId2"/>
          <a:srcRect l="7764" t="25123" r="63431" b="47910"/>
          <a:stretch>
            <a:fillRect/>
          </a:stretch>
        </p:blipFill>
        <p:spPr bwMode="auto">
          <a:xfrm>
            <a:off x="142844" y="857232"/>
            <a:ext cx="2143140" cy="200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900igr.net/up/datas/265237/014.jpg"/>
          <p:cNvPicPr/>
          <p:nvPr/>
        </p:nvPicPr>
        <p:blipFill>
          <a:blip r:embed="rId2"/>
          <a:srcRect l="67293" t="23293" r="12022" b="48642"/>
          <a:stretch>
            <a:fillRect/>
          </a:stretch>
        </p:blipFill>
        <p:spPr bwMode="auto">
          <a:xfrm>
            <a:off x="7072330" y="785794"/>
            <a:ext cx="1901190" cy="1749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s://cf.ppt-online.org/files2/slide/l/lOCZ0gqyEPA1m2DadNLVM8RIswQzKFiHkJpfWv/slide-19.jpg"/>
          <p:cNvPicPr/>
          <p:nvPr/>
        </p:nvPicPr>
        <p:blipFill>
          <a:blip r:embed="rId3"/>
          <a:srcRect l="60178" t="58802" r="4571" b="9658"/>
          <a:stretch>
            <a:fillRect/>
          </a:stretch>
        </p:blipFill>
        <p:spPr bwMode="auto">
          <a:xfrm>
            <a:off x="5143504" y="1500174"/>
            <a:ext cx="1714512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present5.com/presentation/112112507_141738790/image-5.jpg"/>
          <p:cNvPicPr/>
          <p:nvPr/>
        </p:nvPicPr>
        <p:blipFill>
          <a:blip r:embed="rId4"/>
          <a:srcRect l="18744" t="60000" r="12721" b="2681"/>
          <a:stretch>
            <a:fillRect/>
          </a:stretch>
        </p:blipFill>
        <p:spPr bwMode="auto">
          <a:xfrm>
            <a:off x="2643174" y="1500174"/>
            <a:ext cx="2214578" cy="1285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85720" y="3000372"/>
            <a:ext cx="871543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Этот необыкновенный курс изучает внутреннее строение металлов и сплавов, в том числе титановых, с помощью макроструктурного и микроструктурного методов анализа.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285720" y="3626346"/>
            <a:ext cx="4071934" cy="273921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межшкольном классе на этом направлении ты: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погрузишься в виртуальный мир металла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научишься понимать физический смысл  структурообразования - сможешь работать с металлографическим микроскопом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Интересная работа будет способствовать: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развитию  технического мышления</a:t>
            </a:r>
            <a:endParaRPr lang="ru-RU" sz="7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развитию глазомера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929190" y="3643314"/>
            <a:ext cx="4000496" cy="24622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Полученные навыки и знания пригодятся при поступлении на следующие профессии: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«Обработка металлов давлением»</a:t>
            </a:r>
            <a:endParaRPr lang="ru-RU" sz="7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«Металлургия цветных металлов»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Дефектоскопист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</a:rPr>
              <a:t>Лаборатория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\\10.3.10.1\документы\Винокурова\от Веретенниковой\новая папка\P919121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439248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\\10.3.10.1\документы\Винокурова\от Веретенниковой\новая папка\P9191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000108"/>
            <a:ext cx="3927950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\\10.3.10.1\документы\Винокурова\от Веретенниковой\новая папка\P91912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786190"/>
            <a:ext cx="453650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\\10.3.10.1\документы\Винокурова\от Веретенниковой\новая папка\P91912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786190"/>
            <a:ext cx="400052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     </a:t>
            </a:r>
            <a:r>
              <a:rPr lang="ru-RU" sz="4000" b="1" dirty="0" smtClean="0">
                <a:solidFill>
                  <a:srgbClr val="00B0F0"/>
                </a:solidFill>
              </a:rPr>
              <a:t>«</a:t>
            </a:r>
            <a:r>
              <a:rPr lang="ru-RU" sz="4000" b="1" dirty="0" smtClean="0">
                <a:solidFill>
                  <a:srgbClr val="00B0F0"/>
                </a:solidFill>
              </a:rPr>
              <a:t>Устройство и </a:t>
            </a:r>
            <a:r>
              <a:rPr lang="ru-RU" sz="4000" b="1" dirty="0" smtClean="0">
                <a:solidFill>
                  <a:srgbClr val="00B0F0"/>
                </a:solidFill>
              </a:rPr>
              <a:t>               </a:t>
            </a:r>
            <a:br>
              <a:rPr lang="ru-RU" sz="4000" b="1" dirty="0" smtClean="0">
                <a:solidFill>
                  <a:srgbClr val="00B0F0"/>
                </a:solidFill>
              </a:rPr>
            </a:br>
            <a:r>
              <a:rPr lang="ru-RU" sz="4000" b="1" dirty="0" smtClean="0">
                <a:solidFill>
                  <a:srgbClr val="00B0F0"/>
                </a:solidFill>
              </a:rPr>
              <a:t> </a:t>
            </a:r>
            <a:r>
              <a:rPr lang="ru-RU" sz="4000" b="1" dirty="0" smtClean="0">
                <a:solidFill>
                  <a:srgbClr val="00B0F0"/>
                </a:solidFill>
              </a:rPr>
              <a:t>                           обслуживание           </a:t>
            </a:r>
            <a:br>
              <a:rPr lang="ru-RU" sz="4000" b="1" dirty="0" smtClean="0">
                <a:solidFill>
                  <a:srgbClr val="00B0F0"/>
                </a:solidFill>
              </a:rPr>
            </a:br>
            <a:r>
              <a:rPr lang="ru-RU" sz="4000" b="1" dirty="0" smtClean="0">
                <a:solidFill>
                  <a:srgbClr val="00B0F0"/>
                </a:solidFill>
              </a:rPr>
              <a:t> </a:t>
            </a:r>
            <a:r>
              <a:rPr lang="ru-RU" sz="4000" b="1" dirty="0" smtClean="0">
                <a:solidFill>
                  <a:srgbClr val="00B0F0"/>
                </a:solidFill>
              </a:rPr>
              <a:t>                               электрооборудования</a:t>
            </a:r>
            <a:r>
              <a:rPr lang="ru-RU" sz="4000" b="1" dirty="0" smtClean="0">
                <a:solidFill>
                  <a:srgbClr val="00B0F0"/>
                </a:solidFill>
              </a:rPr>
              <a:t>»</a:t>
            </a:r>
            <a:endParaRPr lang="ru-RU" sz="4000" dirty="0">
              <a:solidFill>
                <a:srgbClr val="00B0F0"/>
              </a:solidFill>
            </a:endParaRPr>
          </a:p>
        </p:txBody>
      </p:sp>
      <p:pic>
        <p:nvPicPr>
          <p:cNvPr id="3" name="Рисунок 2" descr="ÐÐ°ÑÑÐ¸Ð½ÐºÐ¸ Ð¿Ð¾ Ð·Ð°Ð¿ÑÐ¾ÑÑ ÐºÐ°ÑÑÐ¸Ð½ÐºÐ° ÑÐ»ÐµÐºÑÑÐ¸ÐºÐ°"/>
          <p:cNvPicPr/>
          <p:nvPr/>
        </p:nvPicPr>
        <p:blipFill>
          <a:blip r:embed="rId2" cstate="print"/>
          <a:srcRect l="11793" t="21057" r="9604" b="21739"/>
          <a:stretch>
            <a:fillRect/>
          </a:stretch>
        </p:blipFill>
        <p:spPr bwMode="auto">
          <a:xfrm>
            <a:off x="1857356" y="142852"/>
            <a:ext cx="1584198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ÐÐ°ÑÑÐ¸Ð½ÐºÐ¸ Ð¿Ð¾ Ð·Ð°Ð¿ÑÐ¾ÑÑ ÐºÐ°ÑÑÐ¸Ð½ÐºÐ° ÑÐ»ÐµÐºÑÑÐ¸ÐºÐ°"/>
          <p:cNvPicPr/>
          <p:nvPr/>
        </p:nvPicPr>
        <p:blipFill>
          <a:blip r:embed="rId3"/>
          <a:srcRect l="11397" t="5343" r="14005" b="7252"/>
          <a:stretch>
            <a:fillRect/>
          </a:stretch>
        </p:blipFill>
        <p:spPr bwMode="auto">
          <a:xfrm>
            <a:off x="285720" y="214290"/>
            <a:ext cx="1615440" cy="1395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428596" y="1857364"/>
            <a:ext cx="83582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984806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Эта профессия нужна везде, в любой отрасли народного хозяйства.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Aharoni" pitchFamily="2" charset="-79"/>
              </a:rPr>
              <a:t>Электрик – востребованная профессия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31849B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14282" y="2928934"/>
            <a:ext cx="4929222" cy="29238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Посещая данный курс в межшкольном классе ты: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узнаешь много интересного об электрических и  магнитных явлениях и их использовании в практических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целях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научишься читать электрические схемы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-сможешь собирать электрические цепи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-станешь технически - грамотно мыслить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- научишься пользоваться электроизмерительными приборами</a:t>
            </a:r>
            <a:r>
              <a:rPr kumimoji="0" lang="ru-RU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5357818" y="3357562"/>
            <a:ext cx="3571900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Полученные навыки и знания пригодятся при поступлении на следующие специальности: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«Техническая эксплуатация и обслуживание электрического и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электромеханического оборудования»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«Автоматизация технологических процессов и производств»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Лаборатория электротехники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" name="Picture 7" descr="\\10.3.10.1\документы\Винокурова\от Веретенниковой\P91105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142984"/>
            <a:ext cx="44999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\\10.3.10.1\документы\Винокурова\от Веретенниковой\P91106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357298"/>
            <a:ext cx="3321488" cy="2640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\\10.3.10.1\документы\Винокурова\от Веретенниковой\P9111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071942"/>
            <a:ext cx="4104456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\\10.3.10.1\документы\Винокурова\от Веретенниковой\P9111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143380"/>
            <a:ext cx="4248472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74638"/>
            <a:ext cx="554356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«</a:t>
            </a:r>
            <a:r>
              <a:rPr lang="ru-RU" b="1" dirty="0" smtClean="0"/>
              <a:t>3</a:t>
            </a:r>
            <a:r>
              <a:rPr lang="en-US" b="1" dirty="0" smtClean="0"/>
              <a:t>D </a:t>
            </a:r>
            <a:r>
              <a:rPr lang="ru-RU" b="1" dirty="0" smtClean="0"/>
              <a:t>моделирование и автоматизированное проектирование»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https://new-idea.com.ua/wp-content/uploads/2018/07/3d-print-abstrakci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264320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142844" y="3071810"/>
            <a:ext cx="3357586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Calibri" pitchFamily="34" charset="0"/>
                <a:cs typeface="Times New Roman" pitchFamily="18" charset="0"/>
              </a:rPr>
              <a:t>Эта умная и интересная программа научит тебя создавать объемные 3</a:t>
            </a:r>
            <a:r>
              <a:rPr kumimoji="0" lang="en-US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Calibri" pitchFamily="34" charset="0"/>
                <a:cs typeface="Times New Roman" pitchFamily="18" charset="0"/>
              </a:rPr>
              <a:t>D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Calibri" pitchFamily="34" charset="0"/>
                <a:cs typeface="Times New Roman" pitchFamily="18" charset="0"/>
              </a:rPr>
              <a:t> модели и собирать эти  модели в программе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Franklin Gothic Heavy" pitchFamily="34" charset="0"/>
                <a:ea typeface="Calibri" pitchFamily="34" charset="0"/>
                <a:cs typeface="Times New Roman" pitchFamily="18" charset="0"/>
              </a:rPr>
              <a:t>КОМПАС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571868" y="2071678"/>
            <a:ext cx="5500726" cy="452431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Franklin Gothic Heavy" pitchFamily="34" charset="0"/>
                <a:ea typeface="Calibri" pitchFamily="34" charset="0"/>
                <a:cs typeface="Times New Roman" pitchFamily="18" charset="0"/>
              </a:rPr>
              <a:t>С помощью этой программы :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Franklin Gothic Heavy" pitchFamily="34" charset="0"/>
                <a:ea typeface="Calibri" pitchFamily="34" charset="0"/>
                <a:cs typeface="Times New Roman" pitchFamily="18" charset="0"/>
              </a:rPr>
              <a:t>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                                    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-  ты научишься техническому и пространственному мышлению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-  у тебя разовьется воображение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- получишь навык математического расчета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- познакомишься  с различными деталями и стандартными изделиями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Franklin Gothic Heavy" pitchFamily="34" charset="0"/>
                <a:ea typeface="Calibri" pitchFamily="34" charset="0"/>
                <a:cs typeface="Times New Roman" pitchFamily="18" charset="0"/>
              </a:rPr>
              <a:t>На какие специальности и профессии сможешь поступить, пройдя этот курс: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«Обработка металлов давлением»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«Технология машиностроения»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«Монтаж, техническое обслуживание и ремонт 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промышленного  оборудования»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Станочник (металлообработка)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«Автоматизация технологических процессов и производств»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Оператор станков с программным управлением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142852"/>
            <a:ext cx="5000628" cy="22860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Кабинет </a:t>
            </a:r>
            <a:r>
              <a:rPr lang="ru-RU" b="1" dirty="0" smtClean="0">
                <a:solidFill>
                  <a:srgbClr val="C00000"/>
                </a:solidFill>
              </a:rPr>
              <a:t>«3</a:t>
            </a:r>
            <a:r>
              <a:rPr lang="en-US" b="1" dirty="0" smtClean="0">
                <a:solidFill>
                  <a:srgbClr val="C00000"/>
                </a:solidFill>
              </a:rPr>
              <a:t>D </a:t>
            </a:r>
            <a:r>
              <a:rPr lang="ru-RU" b="1" dirty="0" smtClean="0">
                <a:solidFill>
                  <a:srgbClr val="C00000"/>
                </a:solidFill>
              </a:rPr>
              <a:t>моделирование и автоматизированное проектирование»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C:\Users\user\Desktop\ФОТО ОСЕНЬ 2019\ФОТО МАСТЕРСКИХ И МАСТЕРОВ\SAM_173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00052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Documents and Settings\Зам директора по УР\Рабочий стол\ФОТО для презентации курсов\IMG_20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2428868"/>
            <a:ext cx="432048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Зам директора по УР\Рабочий стол\ФОТО для презентации курсов\IMG_209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4071942"/>
            <a:ext cx="371477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Зам директора по УР\Рабочий стол\ФОТО для презентации курсов\IMG_2102.JPG"/>
          <p:cNvPicPr/>
          <p:nvPr/>
        </p:nvPicPr>
        <p:blipFill>
          <a:blip r:embed="rId5" cstate="print"/>
          <a:srcRect l="6727" r="29377"/>
          <a:stretch>
            <a:fillRect/>
          </a:stretch>
        </p:blipFill>
        <p:spPr bwMode="auto">
          <a:xfrm>
            <a:off x="5429256" y="4786322"/>
            <a:ext cx="2714644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ВВЕДЕНИЕ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В АВТОМАТИЗИРОВАННОЕ ПРОЕКТИРОВАНИЕ В ПРОГРАММЕ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https://m.deg.ru/media/vendors/logos/medium@2x/adem_292x80.png"/>
          <p:cNvPicPr/>
          <p:nvPr/>
        </p:nvPicPr>
        <p:blipFill>
          <a:blip r:embed="rId2"/>
          <a:srcRect b="23184"/>
          <a:stretch>
            <a:fillRect/>
          </a:stretch>
        </p:blipFill>
        <p:spPr bwMode="auto">
          <a:xfrm>
            <a:off x="214282" y="1357298"/>
            <a:ext cx="521497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s://adem.ru/assets/images/solutions/risynok_1.jpg"/>
          <p:cNvPicPr/>
          <p:nvPr/>
        </p:nvPicPr>
        <p:blipFill>
          <a:blip r:embed="rId3" cstate="print"/>
          <a:srcRect l="41247" t="26551" r="6583" b="16322"/>
          <a:stretch>
            <a:fillRect/>
          </a:stretch>
        </p:blipFill>
        <p:spPr bwMode="auto">
          <a:xfrm>
            <a:off x="6429388" y="1357298"/>
            <a:ext cx="1857388" cy="877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0" y="2285992"/>
            <a:ext cx="90841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Это программа предназначена для автоматизации производства.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71406" y="2928934"/>
            <a:ext cx="585791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Wide Latin" pitchFamily="18" charset="0"/>
                <a:ea typeface="Calibri" pitchFamily="34" charset="0"/>
                <a:cs typeface="Arial" pitchFamily="34" charset="0"/>
              </a:rPr>
              <a:t>ADEM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Wide Latin" pitchFamily="18" charset="0"/>
                <a:ea typeface="Calibri" pitchFamily="34" charset="0"/>
                <a:cs typeface="Arial" pitchFamily="34" charset="0"/>
              </a:rPr>
              <a:t>CAD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Wide Latin" pitchFamily="18" charset="0"/>
                <a:ea typeface="Calibri" pitchFamily="34" charset="0"/>
                <a:cs typeface="Arial" pitchFamily="34" charset="0"/>
              </a:rPr>
              <a:t>/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E36C0A"/>
                </a:solidFill>
                <a:effectLst/>
                <a:latin typeface="Wide Latin" pitchFamily="18" charset="0"/>
                <a:ea typeface="Calibri" pitchFamily="34" charset="0"/>
                <a:cs typeface="Arial" pitchFamily="34" charset="0"/>
              </a:rPr>
              <a:t>CAM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применяется в авиационной, атомной, аэрокосмической, машиностроительной, металлургической, станкостроительной и других различных отраслях.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Посещая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Wide Lati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данный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Wide Lati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курс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Wide Lati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Wide Lati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межшкольном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Wide Lati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классе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Wide Lati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ты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Wide Lati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-проверишь свои знания о профессиях: станочник, техник-конструктор</a:t>
            </a:r>
            <a:endParaRPr lang="ru-RU" sz="7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узнаешь об истории создания таких проектов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познакомишься  с устройством оборудования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научишься техническому рисованию на компьютере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сможешь выполнять рисунок по заданным размерам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-строить трехмерную модель технического рисунка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6000760" y="2887682"/>
            <a:ext cx="2928958" cy="34163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0070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Полученные навыки и знания пригодятся при поступлении на следующую специальность и профессию: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- «Автоматизация технологических процессов и производств»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-Оператор станков с программным управлением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0562" y="274638"/>
            <a:ext cx="418623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Кабинет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Рисунок 2" descr="C:\Users\user\Desktop\ЭКСКУРСИИ1\ЭКСКУРСИЯ В КЛАСС ЧПУ\SAM_365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184659" cy="3574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m.deg.ru/media/vendors/logos/medium@2x/adem_292x80.png"/>
          <p:cNvPicPr/>
          <p:nvPr/>
        </p:nvPicPr>
        <p:blipFill>
          <a:blip r:embed="rId3"/>
          <a:srcRect l="20000" b="23184"/>
          <a:stretch>
            <a:fillRect/>
          </a:stretch>
        </p:blipFill>
        <p:spPr bwMode="auto">
          <a:xfrm>
            <a:off x="5500694" y="785794"/>
            <a:ext cx="2286016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user\Desktop\ПАРКОВАЯ\ФОТО 11 КЛАСС НА ЧПУ\SAM_859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714488"/>
            <a:ext cx="4041782" cy="337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модела.jpg"/>
          <p:cNvPicPr/>
          <p:nvPr/>
        </p:nvPicPr>
        <p:blipFill>
          <a:blip r:embed="rId5" cstate="print"/>
          <a:srcRect l="9360" t="4728" r="47660" b="72960"/>
          <a:stretch>
            <a:fillRect/>
          </a:stretch>
        </p:blipFill>
        <p:spPr bwMode="auto">
          <a:xfrm>
            <a:off x="214282" y="3714752"/>
            <a:ext cx="2214578" cy="1404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Users\user\Desktop\ПАРКОВАЯ\КОПИЛКА для мамы\ФОТО МЕРОПРИЯТИЙ\ФОТО - НОЯБРЬ\фото помещений\SAM_764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60" y="5286388"/>
            <a:ext cx="1643074" cy="1357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user\Desktop\ПАРКОВАЯ\КОПИЛКА для мамы\ФОТО МЕРОПРИЯТИЙ\ФОТО - НОЯБРЬ\фото помещений\SAM_76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4857760"/>
            <a:ext cx="2214578" cy="165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/>
          <p:cNvSpPr/>
          <p:nvPr/>
        </p:nvSpPr>
        <p:spPr>
          <a:xfrm>
            <a:off x="642910" y="857232"/>
            <a:ext cx="7929050" cy="4571920"/>
          </a:xfrm>
          <a:prstGeom prst="flowChartPunchedTape">
            <a:avLst/>
          </a:prstGeom>
          <a:solidFill>
            <a:srgbClr val="00B0F0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1" strike="noStrike" spc="-1" dirty="0">
                <a:solidFill>
                  <a:srgbClr val="FFFF00"/>
                </a:solidFill>
                <a:latin typeface="Times New Roman"/>
              </a:rPr>
              <a:t>Правильный выбор профессии – первая ступень к удачной карьере</a:t>
            </a:r>
            <a:endParaRPr lang="ru-RU" sz="44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/>
          <p:cNvSpPr>
            <a:spLocks noGrp="1"/>
          </p:cNvSpPr>
          <p:nvPr>
            <p:ph type="title"/>
          </p:nvPr>
        </p:nvSpPr>
        <p:spPr>
          <a:xfrm>
            <a:off x="857224" y="1214422"/>
            <a:ext cx="7572428" cy="2928958"/>
          </a:xfrm>
          <a:prstGeom prst="flowChartPunchedTape">
            <a:avLst/>
          </a:prstGeom>
          <a:solidFill>
            <a:srgbClr val="00B0F0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0000" tIns="45000" rIns="90000" bIns="45000">
            <a:normAutofit/>
          </a:bodyPr>
          <a:lstStyle/>
          <a:p>
            <a:pPr>
              <a:lnSpc>
                <a:spcPct val="100000"/>
              </a:lnSpc>
            </a:pPr>
            <a:r>
              <a:rPr lang="ru-RU" b="1" strike="noStrike" spc="-1" dirty="0">
                <a:solidFill>
                  <a:srgbClr val="FFFF00"/>
                </a:solidFill>
                <a:latin typeface="Calibri"/>
              </a:rPr>
              <a:t>СПАСИБО ЗА ВНИМАНИЕ!</a:t>
            </a:r>
            <a:endParaRPr lang="ru-RU" b="0" strike="noStrike" spc="-1" dirty="0">
              <a:solidFill>
                <a:srgbClr val="FFFF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2844" y="357120"/>
            <a:ext cx="8858312" cy="1064160"/>
            <a:chOff x="1428840" y="357120"/>
            <a:chExt cx="7072200" cy="1064160"/>
          </a:xfrm>
        </p:grpSpPr>
        <p:sp>
          <p:nvSpPr>
            <p:cNvPr id="250" name="CustomShape 2"/>
            <p:cNvSpPr/>
            <p:nvPr/>
          </p:nvSpPr>
          <p:spPr>
            <a:xfrm rot="5400000">
              <a:off x="4433040" y="-2646720"/>
              <a:ext cx="1064160" cy="707184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51" name="CustomShape 3"/>
            <p:cNvSpPr/>
            <p:nvPr/>
          </p:nvSpPr>
          <p:spPr>
            <a:xfrm>
              <a:off x="1428840" y="408960"/>
              <a:ext cx="7011000" cy="96012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227520" tIns="20160" rIns="20160" bIns="20160" anchor="ctr"/>
            <a:lstStyle/>
            <a:p>
              <a:pPr marL="285840" lvl="1" indent="-285480">
                <a:lnSpc>
                  <a:spcPct val="90000"/>
                </a:lnSpc>
                <a:spcAft>
                  <a:spcPts val="479"/>
                </a:spcAft>
                <a:buClr>
                  <a:srgbClr val="953735"/>
                </a:buClr>
                <a:buFont typeface="Symbol" charset="2"/>
                <a:buChar char=""/>
              </a:pPr>
              <a:r>
                <a:rPr lang="ru-RU" sz="3200" b="1" spc="-1" dirty="0" smtClean="0">
                  <a:solidFill>
                    <a:srgbClr val="953735"/>
                  </a:solidFill>
                  <a:latin typeface="Calibri"/>
                </a:rPr>
                <a:t>ПРОФЕССИИ И НАПРАВЛЕНИЯ </a:t>
              </a:r>
              <a:r>
                <a:rPr lang="ru-RU" sz="3200" b="1" strike="noStrike" spc="-1" dirty="0" smtClean="0">
                  <a:solidFill>
                    <a:srgbClr val="953735"/>
                  </a:solidFill>
                  <a:latin typeface="Calibri"/>
                </a:rPr>
                <a:t>МЕЖШКОЛЬНОГО КЛАССА</a:t>
              </a:r>
              <a:endParaRPr lang="ru-RU" sz="3200" b="0" strike="noStrike" spc="-1" dirty="0">
                <a:latin typeface="Arial"/>
              </a:endParaRPr>
            </a:p>
          </p:txBody>
        </p:sp>
      </p:grpSp>
      <p:grpSp>
        <p:nvGrpSpPr>
          <p:cNvPr id="3" name="Group 4"/>
          <p:cNvGrpSpPr/>
          <p:nvPr/>
        </p:nvGrpSpPr>
        <p:grpSpPr>
          <a:xfrm>
            <a:off x="285720" y="1571612"/>
            <a:ext cx="2285640" cy="785818"/>
            <a:chOff x="1428840" y="1643040"/>
            <a:chExt cx="2285640" cy="1422720"/>
          </a:xfrm>
        </p:grpSpPr>
        <p:sp>
          <p:nvSpPr>
            <p:cNvPr id="253" name="CustomShape 5"/>
            <p:cNvSpPr/>
            <p:nvPr/>
          </p:nvSpPr>
          <p:spPr>
            <a:xfrm>
              <a:off x="1428840" y="1643040"/>
              <a:ext cx="2285640" cy="1422720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54" name="CustomShape 6"/>
            <p:cNvSpPr/>
            <p:nvPr/>
          </p:nvSpPr>
          <p:spPr>
            <a:xfrm>
              <a:off x="1456920" y="1684801"/>
              <a:ext cx="2229480" cy="8636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2040" tIns="122040" rIns="122040" bIns="12204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1" strike="noStrike" spc="-1" dirty="0">
                  <a:latin typeface="Calibri"/>
                </a:rPr>
                <a:t>СВАРЩИК</a:t>
              </a:r>
              <a:endParaRPr lang="ru-RU" sz="2000" b="0" strike="noStrike" spc="-1" dirty="0">
                <a:latin typeface="Arial"/>
              </a:endParaRPr>
            </a:p>
          </p:txBody>
        </p:sp>
      </p:grpSp>
      <p:grpSp>
        <p:nvGrpSpPr>
          <p:cNvPr id="4" name="Group 7"/>
          <p:cNvGrpSpPr/>
          <p:nvPr/>
        </p:nvGrpSpPr>
        <p:grpSpPr>
          <a:xfrm>
            <a:off x="3428992" y="1571612"/>
            <a:ext cx="3357148" cy="779853"/>
            <a:chOff x="2714612" y="1500790"/>
            <a:chExt cx="3357148" cy="1553090"/>
          </a:xfrm>
        </p:grpSpPr>
        <p:sp>
          <p:nvSpPr>
            <p:cNvPr id="256" name="CustomShape 8"/>
            <p:cNvSpPr/>
            <p:nvPr/>
          </p:nvSpPr>
          <p:spPr>
            <a:xfrm>
              <a:off x="2714612" y="1500790"/>
              <a:ext cx="2356920" cy="1422720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effectRef>
            <a:fontRef idx="minor"/>
          </p:style>
          <p:txBody>
            <a:bodyPr/>
            <a:lstStyle/>
            <a:p>
              <a:r>
                <a:rPr lang="ru-RU" dirty="0" smtClean="0"/>
                <a:t>               </a:t>
              </a:r>
            </a:p>
            <a:p>
              <a:r>
                <a:rPr lang="ru-RU" b="1" dirty="0" smtClean="0"/>
                <a:t> </a:t>
              </a:r>
              <a:r>
                <a:rPr lang="ru-RU" b="1" dirty="0" smtClean="0"/>
                <a:t>           СЛЕСАРЬ</a:t>
              </a:r>
              <a:endParaRPr lang="ru-RU" b="1" dirty="0"/>
            </a:p>
          </p:txBody>
        </p:sp>
        <p:sp>
          <p:nvSpPr>
            <p:cNvPr id="257" name="CustomShape 9"/>
            <p:cNvSpPr/>
            <p:nvPr/>
          </p:nvSpPr>
          <p:spPr>
            <a:xfrm>
              <a:off x="3929040" y="1714320"/>
              <a:ext cx="2142720" cy="133956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endParaRPr lang="ru-RU" sz="2000" b="0" strike="noStrike" spc="-1" dirty="0">
                <a:latin typeface="Arial"/>
              </a:endParaRPr>
            </a:p>
          </p:txBody>
        </p:sp>
      </p:grpSp>
      <p:grpSp>
        <p:nvGrpSpPr>
          <p:cNvPr id="5" name="Group 10"/>
          <p:cNvGrpSpPr/>
          <p:nvPr/>
        </p:nvGrpSpPr>
        <p:grpSpPr>
          <a:xfrm>
            <a:off x="142844" y="3714752"/>
            <a:ext cx="2571736" cy="570934"/>
            <a:chOff x="2071800" y="3143160"/>
            <a:chExt cx="2671560" cy="1356840"/>
          </a:xfrm>
        </p:grpSpPr>
        <p:sp>
          <p:nvSpPr>
            <p:cNvPr id="259" name="CustomShape 11"/>
            <p:cNvSpPr/>
            <p:nvPr/>
          </p:nvSpPr>
          <p:spPr>
            <a:xfrm>
              <a:off x="2214720" y="3143160"/>
              <a:ext cx="2528640" cy="1356840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60" name="CustomShape 12"/>
            <p:cNvSpPr/>
            <p:nvPr/>
          </p:nvSpPr>
          <p:spPr>
            <a:xfrm>
              <a:off x="2071800" y="3183120"/>
              <a:ext cx="2629800" cy="1277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0840" tIns="60840" rIns="60840" bIns="6084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1" strike="noStrike" spc="-1" dirty="0">
                  <a:latin typeface="Calibri"/>
                </a:rPr>
                <a:t>ПЛАВИЛЬЩИК</a:t>
              </a:r>
              <a:endParaRPr lang="ru-RU" sz="2000" b="0" strike="noStrike" spc="-1" dirty="0">
                <a:latin typeface="Arial"/>
              </a:endParaRPr>
            </a:p>
          </p:txBody>
        </p:sp>
      </p:grpSp>
      <p:grpSp>
        <p:nvGrpSpPr>
          <p:cNvPr id="6" name="Group 13"/>
          <p:cNvGrpSpPr/>
          <p:nvPr/>
        </p:nvGrpSpPr>
        <p:grpSpPr>
          <a:xfrm>
            <a:off x="6286512" y="1571612"/>
            <a:ext cx="2428560" cy="714380"/>
            <a:chOff x="6357960" y="1643040"/>
            <a:chExt cx="2428560" cy="1356840"/>
          </a:xfrm>
        </p:grpSpPr>
        <p:sp>
          <p:nvSpPr>
            <p:cNvPr id="262" name="CustomShape 14"/>
            <p:cNvSpPr/>
            <p:nvPr/>
          </p:nvSpPr>
          <p:spPr>
            <a:xfrm>
              <a:off x="6357960" y="1643040"/>
              <a:ext cx="2428560" cy="1356840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7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63" name="CustomShape 15"/>
            <p:cNvSpPr/>
            <p:nvPr/>
          </p:nvSpPr>
          <p:spPr>
            <a:xfrm>
              <a:off x="6390000" y="1682642"/>
              <a:ext cx="2364840" cy="107123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53280" tIns="53280" rIns="53280" bIns="5328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1" strike="noStrike" spc="-1" dirty="0">
                  <a:latin typeface="Calibri"/>
                </a:rPr>
                <a:t>КОНТРОЛЕР</a:t>
              </a:r>
              <a:endParaRPr lang="ru-RU" sz="2000" b="0" strike="noStrike" spc="-1" dirty="0">
                <a:latin typeface="Arial"/>
              </a:endParaRPr>
            </a:p>
          </p:txBody>
        </p:sp>
      </p:grpSp>
      <p:grpSp>
        <p:nvGrpSpPr>
          <p:cNvPr id="7" name="Group 16"/>
          <p:cNvGrpSpPr/>
          <p:nvPr/>
        </p:nvGrpSpPr>
        <p:grpSpPr>
          <a:xfrm>
            <a:off x="6357950" y="2428868"/>
            <a:ext cx="2356920" cy="1071570"/>
            <a:chOff x="6500880" y="2433757"/>
            <a:chExt cx="2356920" cy="2928911"/>
          </a:xfrm>
        </p:grpSpPr>
        <p:sp>
          <p:nvSpPr>
            <p:cNvPr id="265" name="CustomShape 17"/>
            <p:cNvSpPr/>
            <p:nvPr/>
          </p:nvSpPr>
          <p:spPr>
            <a:xfrm>
              <a:off x="6929280" y="2433757"/>
              <a:ext cx="1928520" cy="2928911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7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7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66" name="CustomShape 18"/>
            <p:cNvSpPr/>
            <p:nvPr/>
          </p:nvSpPr>
          <p:spPr>
            <a:xfrm>
              <a:off x="6500880" y="3214800"/>
              <a:ext cx="1903320" cy="12772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" name="Group 19"/>
          <p:cNvGrpSpPr/>
          <p:nvPr/>
        </p:nvGrpSpPr>
        <p:grpSpPr>
          <a:xfrm>
            <a:off x="500034" y="2428868"/>
            <a:ext cx="1856880" cy="1071736"/>
            <a:chOff x="1357200" y="4643280"/>
            <a:chExt cx="1856880" cy="1594800"/>
          </a:xfrm>
        </p:grpSpPr>
        <p:sp>
          <p:nvSpPr>
            <p:cNvPr id="268" name="CustomShape 20"/>
            <p:cNvSpPr/>
            <p:nvPr/>
          </p:nvSpPr>
          <p:spPr>
            <a:xfrm>
              <a:off x="1357200" y="4643280"/>
              <a:ext cx="1642680" cy="1570320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69" name="CustomShape 21"/>
            <p:cNvSpPr/>
            <p:nvPr/>
          </p:nvSpPr>
          <p:spPr>
            <a:xfrm>
              <a:off x="1357200" y="4857760"/>
              <a:ext cx="1856880" cy="13803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0840" tIns="60840" rIns="60840" bIns="6084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1" strike="noStrike" spc="-1" dirty="0">
                  <a:latin typeface="Calibri"/>
                </a:rPr>
                <a:t>ТОКАРЬ</a:t>
              </a:r>
              <a:endParaRPr lang="ru-RU" sz="2000" b="0" strike="noStrike" spc="-1" dirty="0">
                <a:latin typeface="Arial"/>
              </a:endParaRPr>
            </a:p>
          </p:txBody>
        </p:sp>
      </p:grpSp>
      <p:grpSp>
        <p:nvGrpSpPr>
          <p:cNvPr id="9" name="Group 22"/>
          <p:cNvGrpSpPr/>
          <p:nvPr/>
        </p:nvGrpSpPr>
        <p:grpSpPr>
          <a:xfrm>
            <a:off x="3071802" y="4513560"/>
            <a:ext cx="3214440" cy="2058475"/>
            <a:chOff x="2786050" y="2928934"/>
            <a:chExt cx="3214440" cy="1886912"/>
          </a:xfrm>
        </p:grpSpPr>
        <p:sp>
          <p:nvSpPr>
            <p:cNvPr id="271" name="CustomShape 23"/>
            <p:cNvSpPr/>
            <p:nvPr/>
          </p:nvSpPr>
          <p:spPr>
            <a:xfrm>
              <a:off x="2786050" y="3244446"/>
              <a:ext cx="3214440" cy="1571400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72" name="CustomShape 24"/>
            <p:cNvSpPr/>
            <p:nvPr/>
          </p:nvSpPr>
          <p:spPr>
            <a:xfrm>
              <a:off x="2786050" y="2928934"/>
              <a:ext cx="3108240" cy="1050612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000" tIns="99000" rIns="99000" bIns="9900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endParaRPr lang="ru-RU" sz="2000" b="0" strike="noStrike" spc="-1" dirty="0">
                <a:latin typeface="Arial"/>
              </a:endParaRPr>
            </a:p>
          </p:txBody>
        </p:sp>
      </p:grpSp>
      <p:grpSp>
        <p:nvGrpSpPr>
          <p:cNvPr id="10" name="Group 25"/>
          <p:cNvGrpSpPr/>
          <p:nvPr/>
        </p:nvGrpSpPr>
        <p:grpSpPr>
          <a:xfrm>
            <a:off x="142844" y="4572008"/>
            <a:ext cx="2714400" cy="928694"/>
            <a:chOff x="3071802" y="2500306"/>
            <a:chExt cx="2714400" cy="616326"/>
          </a:xfrm>
        </p:grpSpPr>
        <p:sp>
          <p:nvSpPr>
            <p:cNvPr id="274" name="CustomShape 26"/>
            <p:cNvSpPr/>
            <p:nvPr/>
          </p:nvSpPr>
          <p:spPr>
            <a:xfrm>
              <a:off x="3071802" y="2500306"/>
              <a:ext cx="2714400" cy="500066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275" name="CustomShape 27"/>
            <p:cNvSpPr/>
            <p:nvPr/>
          </p:nvSpPr>
          <p:spPr>
            <a:xfrm>
              <a:off x="3071802" y="2500306"/>
              <a:ext cx="2467440" cy="61632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6320" tIns="76320" rIns="76320" bIns="7632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1" strike="noStrike" spc="-1" dirty="0" smtClean="0">
                  <a:latin typeface="Calibri"/>
                </a:rPr>
                <a:t>3-</a:t>
              </a:r>
              <a:r>
                <a:rPr lang="en-US" sz="2000" b="1" strike="noStrike" spc="-1" dirty="0" smtClean="0">
                  <a:latin typeface="Calibri"/>
                </a:rPr>
                <a:t>D</a:t>
              </a:r>
              <a:r>
                <a:rPr lang="ru-RU" sz="2000" b="1" strike="noStrike" spc="-1" dirty="0" smtClean="0">
                  <a:latin typeface="Calibri"/>
                </a:rPr>
                <a:t> ПРОЕКТИРОВАНИЕ</a:t>
              </a:r>
              <a:endParaRPr lang="ru-RU" sz="2000" b="0" strike="noStrike" spc="-1" dirty="0">
                <a:latin typeface="Arial"/>
              </a:endParaRPr>
            </a:p>
          </p:txBody>
        </p:sp>
      </p:grpSp>
      <p:sp>
        <p:nvSpPr>
          <p:cNvPr id="276" name="CustomShape 28"/>
          <p:cNvSpPr/>
          <p:nvPr/>
        </p:nvSpPr>
        <p:spPr>
          <a:xfrm>
            <a:off x="6643702" y="2786058"/>
            <a:ext cx="19285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90000"/>
              </a:lnSpc>
              <a:spcAft>
                <a:spcPts val="700"/>
              </a:spcAft>
            </a:pPr>
            <a:r>
              <a:rPr lang="ru-RU" sz="2000" b="1" strike="noStrike" spc="-1" dirty="0">
                <a:latin typeface="Calibri"/>
              </a:rPr>
              <a:t>ФРЕЗЕРОВЩИК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277" name="CustomShape 29"/>
          <p:cNvSpPr/>
          <p:nvPr/>
        </p:nvSpPr>
        <p:spPr>
          <a:xfrm rot="10800000">
            <a:off x="6215074" y="2928934"/>
            <a:ext cx="571320" cy="2854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ustomShape 30"/>
          <p:cNvSpPr/>
          <p:nvPr/>
        </p:nvSpPr>
        <p:spPr>
          <a:xfrm>
            <a:off x="2143108" y="2857496"/>
            <a:ext cx="785818" cy="2854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" name="CustomShape 11"/>
          <p:cNvSpPr/>
          <p:nvPr/>
        </p:nvSpPr>
        <p:spPr>
          <a:xfrm>
            <a:off x="6357950" y="3714752"/>
            <a:ext cx="2434156" cy="570934"/>
          </a:xfrm>
          <a:prstGeom prst="roundRect">
            <a:avLst>
              <a:gd name="adj" fmla="val 10000"/>
            </a:avLst>
          </a:prstGeom>
          <a:ln>
            <a:noFill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8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alpha val="8000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ru-RU" b="1" dirty="0" smtClean="0"/>
              <a:t>ДЕФЕКТОСКОПИСТ</a:t>
            </a:r>
            <a:endParaRPr lang="ru-RU" b="1" dirty="0"/>
          </a:p>
        </p:txBody>
      </p:sp>
      <p:sp>
        <p:nvSpPr>
          <p:cNvPr id="33" name="CustomShape 26"/>
          <p:cNvSpPr/>
          <p:nvPr/>
        </p:nvSpPr>
        <p:spPr>
          <a:xfrm>
            <a:off x="6429600" y="4643446"/>
            <a:ext cx="2500118" cy="1285884"/>
          </a:xfrm>
          <a:prstGeom prst="roundRect">
            <a:avLst>
              <a:gd name="adj" fmla="val 22698"/>
            </a:avLst>
          </a:prstGeom>
          <a:ln>
            <a:noFill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8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alpha val="8000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Методы изучения структуры металлов и сплавов</a:t>
            </a:r>
            <a:endParaRPr lang="ru-RU" b="1" dirty="0"/>
          </a:p>
        </p:txBody>
      </p:sp>
      <p:grpSp>
        <p:nvGrpSpPr>
          <p:cNvPr id="34" name="Group 22"/>
          <p:cNvGrpSpPr/>
          <p:nvPr/>
        </p:nvGrpSpPr>
        <p:grpSpPr>
          <a:xfrm>
            <a:off x="2928926" y="2490782"/>
            <a:ext cx="3276354" cy="1571400"/>
            <a:chOff x="2786050" y="3705228"/>
            <a:chExt cx="3276354" cy="1571400"/>
          </a:xfrm>
        </p:grpSpPr>
        <p:sp>
          <p:nvSpPr>
            <p:cNvPr id="35" name="CustomShape 23"/>
            <p:cNvSpPr/>
            <p:nvPr/>
          </p:nvSpPr>
          <p:spPr>
            <a:xfrm>
              <a:off x="2847964" y="3705228"/>
              <a:ext cx="3214440" cy="1571400"/>
            </a:xfrm>
            <a:prstGeom prst="roundRect">
              <a:avLst>
                <a:gd name="adj" fmla="val 10000"/>
              </a:avLst>
            </a:prstGeom>
            <a:ln>
              <a:noFill/>
            </a:ln>
            <a:effectLst>
              <a:outerShdw blurRad="40000" dist="20160" dir="5400000" rotWithShape="0">
                <a:srgbClr val="000000">
                  <a:alpha val="38000"/>
                </a:srgbClr>
              </a:outerShdw>
            </a:effectLst>
            <a:scene3d>
              <a:camera prst="orthographicFront"/>
              <a:lightRig rig="threePt" dir="t"/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alpha val="80000"/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36" name="CustomShape 24"/>
            <p:cNvSpPr/>
            <p:nvPr/>
          </p:nvSpPr>
          <p:spPr>
            <a:xfrm rot="10800000" flipV="1">
              <a:off x="2786050" y="3979546"/>
              <a:ext cx="3108240" cy="102109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9000" tIns="99000" rIns="99000" bIns="99000" anchor="ctr"/>
            <a:lstStyle/>
            <a:p>
              <a:pPr algn="ctr">
                <a:lnSpc>
                  <a:spcPct val="90000"/>
                </a:lnSpc>
                <a:spcAft>
                  <a:spcPts val="700"/>
                </a:spcAft>
              </a:pPr>
              <a:r>
                <a:rPr lang="ru-RU" sz="2000" b="1" strike="noStrike" spc="-1" dirty="0" smtClean="0">
                  <a:solidFill>
                    <a:srgbClr val="17375E"/>
                  </a:solidFill>
                  <a:latin typeface="Calibri"/>
                </a:rPr>
                <a:t>  </a:t>
              </a:r>
              <a:r>
                <a:rPr lang="ru-RU" sz="2000" b="1" strike="noStrike" spc="-1" dirty="0" smtClean="0">
                  <a:latin typeface="Calibri"/>
                </a:rPr>
                <a:t>Оператор </a:t>
              </a:r>
              <a:r>
                <a:rPr lang="ru-RU" sz="2000" b="1" strike="noStrike" spc="-1" dirty="0">
                  <a:latin typeface="Calibri"/>
                </a:rPr>
                <a:t>по работе на </a:t>
              </a:r>
              <a:r>
                <a:rPr lang="ru-RU" sz="2000" b="1" strike="noStrike" spc="-1" dirty="0" smtClean="0">
                  <a:latin typeface="Calibri"/>
                </a:rPr>
                <a:t>   станках </a:t>
              </a:r>
              <a:r>
                <a:rPr lang="ru-RU" sz="2000" b="1" strike="noStrike" spc="-1" dirty="0">
                  <a:latin typeface="Calibri"/>
                </a:rPr>
                <a:t>с числовым программным управлением</a:t>
              </a:r>
              <a:endParaRPr lang="ru-RU" sz="2000" b="0" strike="noStrike" spc="-1" dirty="0">
                <a:latin typeface="Arial"/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3143240" y="5000636"/>
            <a:ext cx="29289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ВВЕДЕНИЕ В АВТОМАТИЗИРОВАННОЕ ПРОЕКТИРОВАНИЕ В </a:t>
            </a:r>
            <a:r>
              <a:rPr lang="ru-RU" b="1" dirty="0" smtClean="0"/>
              <a:t>ПРОГРАММЕ    </a:t>
            </a:r>
            <a:r>
              <a:rPr lang="en-US" b="1" dirty="0" smtClean="0"/>
              <a:t>ADEM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8" name="CustomShape 30"/>
          <p:cNvSpPr/>
          <p:nvPr/>
        </p:nvSpPr>
        <p:spPr>
          <a:xfrm rot="5400000">
            <a:off x="4250393" y="4322111"/>
            <a:ext cx="785818" cy="28548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" name="CustomShape 26"/>
          <p:cNvSpPr/>
          <p:nvPr/>
        </p:nvSpPr>
        <p:spPr>
          <a:xfrm>
            <a:off x="142844" y="5643578"/>
            <a:ext cx="2714400" cy="1071570"/>
          </a:xfrm>
          <a:prstGeom prst="roundRect">
            <a:avLst>
              <a:gd name="adj" fmla="val 10000"/>
            </a:avLst>
          </a:prstGeom>
          <a:ln>
            <a:noFill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80000"/>
              <a:hueOff val="0"/>
              <a:satOff val="0"/>
              <a:lumOff val="0"/>
              <a:alphaOff val="0"/>
            </a:schemeClr>
          </a:fillRef>
          <a:effectRef idx="1">
            <a:schemeClr val="accent2">
              <a:alpha val="80000"/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pPr algn="ctr"/>
            <a:r>
              <a:rPr lang="ru-RU" b="1" dirty="0" smtClean="0"/>
              <a:t>Устройство и обслуживание электрооборудования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xmlns:p15="http://schemas.microsoft.com/office/powerpoint/2012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0"/>
            <a:ext cx="4900618" cy="857232"/>
          </a:xfrm>
        </p:spPr>
        <p:txBody>
          <a:bodyPr/>
          <a:lstStyle/>
          <a:p>
            <a:r>
              <a:rPr lang="ru-RU" b="1" dirty="0" smtClean="0"/>
              <a:t>Профессия токарь</a:t>
            </a:r>
            <a:endParaRPr lang="ru-RU" b="1" dirty="0"/>
          </a:p>
        </p:txBody>
      </p:sp>
      <p:pic>
        <p:nvPicPr>
          <p:cNvPr id="3" name="Рисунок 2" descr="https://ds03.infourok.ru/uploads/ex/134b/000074f2-8719c760/img10.jpg"/>
          <p:cNvPicPr/>
          <p:nvPr/>
        </p:nvPicPr>
        <p:blipFill>
          <a:blip r:embed="rId2" cstate="print"/>
          <a:srcRect l="13876" r="3050"/>
          <a:stretch>
            <a:fillRect/>
          </a:stretch>
        </p:blipFill>
        <p:spPr bwMode="auto">
          <a:xfrm>
            <a:off x="285720" y="357166"/>
            <a:ext cx="3429024" cy="264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214810" y="857232"/>
            <a:ext cx="4286280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Токарь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профессия </a:t>
            </a: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творческая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Он работает на станке.  Из бесформенного куска металла может получить красивую деталь, которая будет радовать глаз и в будущем станет частью большого механизма.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214282" y="3143248"/>
            <a:ext cx="3929090" cy="298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sng" strike="noStrike" cap="none" normalizeH="0" baseline="0" dirty="0" smtClean="0">
                <a:ln>
                  <a:noFill/>
                </a:ln>
                <a:solidFill>
                  <a:srgbClr val="4A442A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Какие навыки получишь, осваивая эту профессию: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-научишься читать чертежи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подбиратьрежущие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инструменты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-работать на токарно-винторезном станке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-регулировать скорости обработки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-проверять полученные детали штангенциркулем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6248" y="3571876"/>
            <a:ext cx="4572000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solidFill>
                  <a:srgbClr val="4A442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Знания тебе пригодятся при поступлении на следующую специальность или профессии: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b="1" i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Технология машиностроения</a:t>
            </a:r>
            <a:r>
              <a:rPr lang="ru-RU" b="1" i="1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Станочник (металлообработка)</a:t>
            </a:r>
            <a:endParaRPr lang="ru-RU" sz="700" b="1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-Оператор </a:t>
            </a:r>
            <a:r>
              <a:rPr lang="ru-RU" b="1" i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станков с программным управлением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14932" cy="72547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Токарная мастерская</a:t>
            </a:r>
            <a:endParaRPr lang="ru-RU" b="1" dirty="0"/>
          </a:p>
        </p:txBody>
      </p:sp>
      <p:pic>
        <p:nvPicPr>
          <p:cNvPr id="3" name="Рисунок 2" descr="C:\Users\user\Desktop\ФОТО ОСЕНЬ 2019\ФОТО МАСТЕРСКИХ И МАСТЕРОВ\SAM_17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108"/>
            <a:ext cx="421484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user\Desktop\ФОТО ОСЕНЬ 2019\ФОТО МАСТЕРСКИХ И МАСТЕРОВ\SAM_17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428604"/>
            <a:ext cx="2357120" cy="1767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19-20 УЧ.Г.МЕЖШКОЛЬНЫЙ КЛАСС\ФОТО МЕЖШКОЛЬНЫЙ КЛАСС ОСЕНЬ2019\SAM_157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786058"/>
            <a:ext cx="3931920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user\Desktop\19-20 УЧ.Г.МЕЖШКОЛЬНЫЙ КЛАСС\ФОТО МЕЖШКОЛЬНЫЙ КЛАСС ОСЕНЬ2019\SAM_164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071942"/>
            <a:ext cx="3000396" cy="228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274638"/>
            <a:ext cx="4329114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Профессия Слесарь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https://ds04.infourok.ru/uploads/ex/0077/00056b2e-0281bca4/img0.jpg"/>
          <p:cNvPicPr/>
          <p:nvPr/>
        </p:nvPicPr>
        <p:blipFill>
          <a:blip r:embed="rId2"/>
          <a:srcRect l="7988" t="7950" r="9413" b="31158"/>
          <a:stretch>
            <a:fillRect/>
          </a:stretch>
        </p:blipFill>
        <p:spPr bwMode="auto">
          <a:xfrm>
            <a:off x="214282" y="214290"/>
            <a:ext cx="3929090" cy="2713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357686" y="1428736"/>
            <a:ext cx="442915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Слесарь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-  профессия широкого профиля, он занимается обработкой металла.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Если ты любишь работать руками и что-то создавать, ремонтировать, собирать, то эта профессия для тебя!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Освоив эту профессию ты сможешь  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Металл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размечать, править, резать, гнуть, опиливать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Приобретешь нужные для жизни и профессии навыки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работы с  инструментами и измерительными приборами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2844" y="3357562"/>
            <a:ext cx="392909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sz="2000" b="1" u="sng" dirty="0" smtClean="0">
                <a:solidFill>
                  <a:srgbClr val="0070C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Знания тебе пригодятся при поступлении на следующую специальность или профессии: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sz="20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«Технология машиностроения»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sz="20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Станочник (металлообработка)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sz="2000" b="1" i="1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- Оператор станков с программным управлением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6115064" cy="1071546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Слесарная мастерская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C:\Users\user\Desktop\МЕРОПРИЯТИЯ\2016-2017\Деловая игра Производственная командировка\интеллектуальная игра Производственная командировка\командировка\SAM_3429.JPG"/>
          <p:cNvPicPr/>
          <p:nvPr/>
        </p:nvPicPr>
        <p:blipFill>
          <a:blip r:embed="rId2" cstate="print"/>
          <a:srcRect l="25198" r="33879" b="45040"/>
          <a:stretch>
            <a:fillRect/>
          </a:stretch>
        </p:blipFill>
        <p:spPr bwMode="auto">
          <a:xfrm>
            <a:off x="6715140" y="214290"/>
            <a:ext cx="2071702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Users\user\Desktop\ПАРКОВАЯ\КОПИЛКА для мамы\ФОТО МЕРОПРИЯТИЙ\ФОТО\МЕЖШКОЛЬНЫЙ КЛАСС 15 ДЕКАБРЯ\SAM_7726.JPG"/>
          <p:cNvPicPr/>
          <p:nvPr/>
        </p:nvPicPr>
        <p:blipFill>
          <a:blip r:embed="rId3" cstate="print"/>
          <a:srcRect l="26500"/>
          <a:stretch>
            <a:fillRect/>
          </a:stretch>
        </p:blipFill>
        <p:spPr bwMode="auto">
          <a:xfrm>
            <a:off x="6572264" y="3929066"/>
            <a:ext cx="2400606" cy="2675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user\Desktop\СЛЕСАРКА\20200309_1553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-678107" y="1678182"/>
            <a:ext cx="5429288" cy="3787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user\Desktop\СЛЕСАРКА\20200309_155420.jpg"/>
          <p:cNvPicPr/>
          <p:nvPr/>
        </p:nvPicPr>
        <p:blipFill>
          <a:blip r:embed="rId5" cstate="print"/>
          <a:srcRect l="1940" t="3135" b="29522"/>
          <a:stretch>
            <a:fillRect/>
          </a:stretch>
        </p:blipFill>
        <p:spPr bwMode="auto">
          <a:xfrm>
            <a:off x="4000496" y="1643050"/>
            <a:ext cx="257176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4114800" cy="1143000"/>
          </a:xfrm>
        </p:spPr>
        <p:txBody>
          <a:bodyPr>
            <a:normAutofit/>
          </a:bodyPr>
          <a:lstStyle/>
          <a:p>
            <a:pPr algn="l"/>
            <a:r>
              <a:rPr lang="ru-RU" sz="6000" b="1" dirty="0" smtClean="0">
                <a:solidFill>
                  <a:srgbClr val="7030A0"/>
                </a:solidFill>
              </a:rPr>
              <a:t>Профессия</a:t>
            </a:r>
            <a:r>
              <a:rPr lang="ru-RU" sz="6000" b="1" dirty="0" smtClean="0"/>
              <a:t> </a:t>
            </a:r>
            <a:endParaRPr lang="ru-RU" sz="6000" b="1" dirty="0"/>
          </a:p>
        </p:txBody>
      </p:sp>
      <p:pic>
        <p:nvPicPr>
          <p:cNvPr id="3" name="Рисунок 2" descr="https://lh3.googleusercontent.com/kG5CA5JP8UTb77M0_YAt6I5ITqW5_VOAgjysPZsRKwnUNRPhyEWP9-Wh-8tgN9qbPfI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42852"/>
            <a:ext cx="3000396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Картинки по запросу &quot;картинка фрезеровщика для детей&quot;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571480"/>
            <a:ext cx="1562096" cy="1633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14282" y="1142984"/>
            <a:ext cx="392909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Roboto"/>
                <a:ea typeface="Calibri" pitchFamily="34" charset="0"/>
                <a:cs typeface="Times New Roman" pitchFamily="18" charset="0"/>
              </a:rPr>
              <a:t>это рабочий-специалист, который управляет фрезерным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Roboto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Roboto"/>
                <a:ea typeface="Calibri" pitchFamily="34" charset="0"/>
                <a:cs typeface="Times New Roman" pitchFamily="18" charset="0"/>
              </a:rPr>
              <a:t>станком.</a:t>
            </a:r>
            <a:endParaRPr kumimoji="0" lang="ru-RU" sz="7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42844" y="2500306"/>
            <a:ext cx="5286380" cy="43550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Фрезеровщик вытачивает в заготовке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углубления и отверстия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, то есть доводит до окончательного вида любое изделие.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endParaRPr lang="ru-RU" dirty="0" smtClean="0">
              <a:solidFill>
                <a:srgbClr val="313131"/>
              </a:solidFill>
              <a:latin typeface="Arial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1800" b="1" i="0" u="sng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Освоив профессию фрезеровщика, ты научишься:</a:t>
            </a:r>
            <a:endParaRPr kumimoji="0" lang="ru-RU" sz="7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13131"/>
                </a:solidFill>
                <a:effectLst/>
                <a:latin typeface="Roboto" charset="0"/>
                <a:ea typeface="Calibri" pitchFamily="34" charset="0"/>
                <a:cs typeface="Times New Roman" pitchFamily="18" charset="0"/>
              </a:rPr>
              <a:t>вытачивать на фрезерном станке продольные борозды и канавки, сквозные отверстия любой формы в вертикальных и горизонтальных плоскостях, под различными углами, а также читать чертежи.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95617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86446" y="3000372"/>
            <a:ext cx="3143272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b="1" u="sng" dirty="0" smtClean="0">
                <a:solidFill>
                  <a:schemeClr val="accent5">
                    <a:lumMod val="75000"/>
                  </a:schemeClr>
                </a:solidFill>
                <a:latin typeface="Roboto" charset="0"/>
                <a:ea typeface="Calibri" pitchFamily="34" charset="0"/>
                <a:cs typeface="Times New Roman" pitchFamily="18" charset="0"/>
              </a:rPr>
              <a:t>Знания тебе пригодятся при поступлении на следующую специальность или профессии:</a:t>
            </a:r>
            <a:endParaRPr lang="ru-RU" sz="700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b="1" i="1" dirty="0" smtClean="0">
                <a:latin typeface="Roboto" charset="0"/>
                <a:ea typeface="Calibri" pitchFamily="34" charset="0"/>
                <a:cs typeface="Times New Roman" pitchFamily="18" charset="0"/>
              </a:rPr>
              <a:t>- </a:t>
            </a:r>
            <a:r>
              <a:rPr lang="ru-RU" b="1" i="1" dirty="0" smtClean="0"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i="1" dirty="0" smtClean="0">
                <a:latin typeface="Roboto" charset="0"/>
                <a:ea typeface="Calibri" pitchFamily="34" charset="0"/>
                <a:cs typeface="Times New Roman" pitchFamily="18" charset="0"/>
              </a:rPr>
              <a:t>Технология машиностроения</a:t>
            </a:r>
            <a:r>
              <a:rPr lang="ru-RU" b="1" i="1" dirty="0" smtClean="0">
                <a:ea typeface="Calibri" pitchFamily="34" charset="0"/>
                <a:cs typeface="Times New Roman" pitchFamily="18" charset="0"/>
              </a:rPr>
              <a:t>»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b="1" i="1" dirty="0" smtClean="0">
                <a:latin typeface="Roboto" charset="0"/>
                <a:ea typeface="Calibri" pitchFamily="34" charset="0"/>
                <a:cs typeface="Times New Roman" pitchFamily="18" charset="0"/>
              </a:rPr>
              <a:t>- Станочник (металлообработка)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956175" algn="l"/>
              </a:tabLst>
            </a:pPr>
            <a:r>
              <a:rPr lang="ru-RU" b="1" i="1" dirty="0" smtClean="0">
                <a:latin typeface="Roboto" charset="0"/>
                <a:ea typeface="Calibri" pitchFamily="34" charset="0"/>
                <a:cs typeface="Times New Roman" pitchFamily="18" charset="0"/>
              </a:rPr>
              <a:t>- Оператор станков с программным управлением</a:t>
            </a:r>
            <a:endParaRPr lang="ru-RU" sz="7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1371</Words>
  <PresentationFormat>Экран (4:3)</PresentationFormat>
  <Paragraphs>209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Межшкольный класс</vt:lpstr>
      <vt:lpstr>Слайд 2</vt:lpstr>
      <vt:lpstr>Слайд 3</vt:lpstr>
      <vt:lpstr>Слайд 4</vt:lpstr>
      <vt:lpstr>Профессия токарь</vt:lpstr>
      <vt:lpstr>Токарная мастерская</vt:lpstr>
      <vt:lpstr>Профессия Слесарь</vt:lpstr>
      <vt:lpstr>Слесарная мастерская</vt:lpstr>
      <vt:lpstr>Профессия </vt:lpstr>
      <vt:lpstr>Фрезерная мастерская</vt:lpstr>
      <vt:lpstr>                                      Профессия                      Плавильщик</vt:lpstr>
      <vt:lpstr>                                          Кабинет                                                            Плавильщика</vt:lpstr>
      <vt:lpstr>Профессия Сварщик</vt:lpstr>
      <vt:lpstr>       Сварочная мастерская</vt:lpstr>
      <vt:lpstr>Оператор станков с программным управлением</vt:lpstr>
      <vt:lpstr>Мастерская станков с ПУ</vt:lpstr>
      <vt:lpstr>Слайд 17</vt:lpstr>
      <vt:lpstr>Профессия  Дефектоскопист</vt:lpstr>
      <vt:lpstr>                           Лаборатория                               неразрушающего контроля</vt:lpstr>
      <vt:lpstr>Профессия  Контролёр</vt:lpstr>
      <vt:lpstr>                                             Кабинет                                                      Контролёра</vt:lpstr>
      <vt:lpstr>Методы изучения структуры металлов и сплавов</vt:lpstr>
      <vt:lpstr>Лаборатория</vt:lpstr>
      <vt:lpstr>                         «Устройство и                                             обслуживание                                            электрооборудования»</vt:lpstr>
      <vt:lpstr>Лаборатория электротехники</vt:lpstr>
      <vt:lpstr>  «3D моделирование и автоматизированное проектирование» </vt:lpstr>
      <vt:lpstr>Кабинет «3D моделирование и автоматизированное проектирование»</vt:lpstr>
      <vt:lpstr> ВВЕДЕНИЕ В АВТОМАТИЗИРОВАННОЕ ПРОЕКТИРОВАНИЕ В ПРОГРАММЕ </vt:lpstr>
      <vt:lpstr>Кабинет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Межшкольный класс</dc:title>
  <dc:creator>user</dc:creator>
  <cp:lastModifiedBy>user</cp:lastModifiedBy>
  <cp:revision>26</cp:revision>
  <dcterms:created xsi:type="dcterms:W3CDTF">2020-03-09T03:36:26Z</dcterms:created>
  <dcterms:modified xsi:type="dcterms:W3CDTF">2020-03-09T11:07:12Z</dcterms:modified>
</cp:coreProperties>
</file>