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A7B81-D215-473D-B325-C6B3642F80D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6E3F6-4D84-4E94-A67B-10C7A1400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9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КОРРУПЦИЯ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136904" cy="175260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2021 год</a:t>
            </a:r>
            <a:endParaRPr lang="ru-RU" sz="1600" dirty="0"/>
          </a:p>
        </p:txBody>
      </p:sp>
      <p:pic>
        <p:nvPicPr>
          <p:cNvPr id="1026" name="Picture 2" descr="C:\Users\Tom\Desktop\Коррупция титу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721695" cy="18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</a:t>
            </a:r>
            <a:br>
              <a:rPr lang="ru-RU" b="1" dirty="0" smtClean="0"/>
            </a:br>
            <a:r>
              <a:rPr lang="ru-RU" b="1" dirty="0" smtClean="0"/>
              <a:t>1826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Правление Николая </a:t>
            </a:r>
            <a:r>
              <a:rPr lang="en-US" dirty="0" smtClean="0"/>
              <a:t>I</a:t>
            </a:r>
            <a:r>
              <a:rPr lang="ru-RU" dirty="0" smtClean="0"/>
              <a:t>:</a:t>
            </a:r>
          </a:p>
          <a:p>
            <a:pPr marL="109728" indent="0">
              <a:buNone/>
            </a:pPr>
            <a:r>
              <a:rPr lang="ru-RU" dirty="0" smtClean="0"/>
              <a:t>коррупция стала механизмом государственного управления, </a:t>
            </a:r>
          </a:p>
          <a:p>
            <a:pPr marL="109728" indent="0">
              <a:buNone/>
            </a:pPr>
            <a:r>
              <a:rPr lang="ru-RU" dirty="0" smtClean="0"/>
              <a:t>но было создано </a:t>
            </a:r>
            <a:r>
              <a:rPr lang="en-US" dirty="0" smtClean="0"/>
              <a:t>III</a:t>
            </a:r>
            <a:r>
              <a:rPr lang="ru-RU" dirty="0" smtClean="0"/>
              <a:t> отделение </a:t>
            </a:r>
          </a:p>
          <a:p>
            <a:pPr marL="109728" indent="0">
              <a:buNone/>
            </a:pPr>
            <a:r>
              <a:rPr lang="ru-RU" dirty="0" smtClean="0"/>
              <a:t>для безопасности императора </a:t>
            </a:r>
          </a:p>
          <a:p>
            <a:pPr marL="109728" indent="0">
              <a:buNone/>
            </a:pPr>
            <a:r>
              <a:rPr lang="ru-RU" dirty="0" smtClean="0"/>
              <a:t>и борьбы с преступностью.</a:t>
            </a:r>
            <a:endParaRPr lang="ru-RU" dirty="0"/>
          </a:p>
        </p:txBody>
      </p:sp>
      <p:pic>
        <p:nvPicPr>
          <p:cNvPr id="9221" name="Picture 5" descr="C:\Users\Tom\Desktop\Pushkin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78" y="2276872"/>
            <a:ext cx="271804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 </a:t>
            </a:r>
            <a:br>
              <a:rPr lang="ru-RU" b="1" dirty="0" smtClean="0"/>
            </a:br>
            <a:r>
              <a:rPr lang="ru-RU" b="1" dirty="0" smtClean="0"/>
              <a:t>1918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 декрету о взяточничестве полагалось</a:t>
            </a:r>
          </a:p>
          <a:p>
            <a:pPr marL="109728" indent="0">
              <a:buNone/>
            </a:pPr>
            <a:r>
              <a:rPr lang="ru-RU" dirty="0" smtClean="0"/>
              <a:t>тюремное заключение </a:t>
            </a:r>
          </a:p>
          <a:p>
            <a:pPr marL="109728" indent="0">
              <a:buNone/>
            </a:pPr>
            <a:r>
              <a:rPr lang="ru-RU" dirty="0" smtClean="0"/>
              <a:t>на 5 лет с конфискацией </a:t>
            </a:r>
          </a:p>
          <a:p>
            <a:pPr marL="109728" indent="0">
              <a:buNone/>
            </a:pPr>
            <a:r>
              <a:rPr lang="ru-RU" dirty="0" smtClean="0"/>
              <a:t>имущества.</a:t>
            </a:r>
            <a:endParaRPr lang="ru-RU" dirty="0"/>
          </a:p>
        </p:txBody>
      </p:sp>
      <p:pic>
        <p:nvPicPr>
          <p:cNvPr id="10242" name="Picture 2" descr="C:\Users\Tom\Desktop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92" y="2420889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История коррупции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1922 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1957 г.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Уголовному кодексу за взяточничество – </a:t>
            </a:r>
            <a:r>
              <a:rPr lang="ru-RU" dirty="0" smtClean="0"/>
              <a:t>расстрел.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Официальная </a:t>
            </a:r>
            <a:r>
              <a:rPr lang="ru-RU" dirty="0"/>
              <a:t>борьба приостановлена, так как коррупция считалась редким </a:t>
            </a:r>
            <a:r>
              <a:rPr lang="ru-RU" dirty="0" smtClean="0"/>
              <a:t>явлением.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C:\Users\Tom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58" y="3429000"/>
            <a:ext cx="22906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r>
              <a:rPr lang="ru-RU" dirty="0" smtClean="0"/>
              <a:t>Многие люди благодаря тому, что коррупция существует, добились своих целей:</a:t>
            </a:r>
          </a:p>
          <a:p>
            <a:pPr marL="109728" indent="0" algn="ctr">
              <a:buNone/>
            </a:pPr>
            <a:r>
              <a:rPr lang="ru-RU" dirty="0" smtClean="0"/>
              <a:t>- поднялись по служебной лестнице</a:t>
            </a:r>
          </a:p>
          <a:p>
            <a:pPr marL="109728" indent="0" algn="ctr">
              <a:buNone/>
            </a:pPr>
            <a:r>
              <a:rPr lang="ru-RU" dirty="0" smtClean="0"/>
              <a:t>- улучшили материальное положение</a:t>
            </a:r>
          </a:p>
          <a:p>
            <a:pPr marL="109728" indent="0" algn="ctr">
              <a:buNone/>
            </a:pPr>
            <a:r>
              <a:rPr lang="ru-RU" dirty="0" smtClean="0"/>
              <a:t>- получили престижное образование</a:t>
            </a:r>
          </a:p>
          <a:p>
            <a:pPr marL="109728" indent="0" algn="ctr">
              <a:buNone/>
            </a:pPr>
            <a:r>
              <a:rPr lang="ru-RU" dirty="0" smtClean="0"/>
              <a:t>- получили какие-либо услуги</a:t>
            </a:r>
            <a:endParaRPr lang="ru-RU" dirty="0"/>
          </a:p>
        </p:txBody>
      </p:sp>
      <p:pic>
        <p:nvPicPr>
          <p:cNvPr id="12290" name="Picture 2" descr="C:\Users\Tom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576918" cy="23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31236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«Коррупция это самое большое зло России.»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«Коррупция деморализует общество, разлагает власть и госаппарат.»</a:t>
            </a:r>
            <a:br>
              <a:rPr lang="ru-RU" sz="2800" dirty="0" smtClean="0"/>
            </a:br>
            <a:r>
              <a:rPr lang="ru-RU" sz="2800" dirty="0" smtClean="0"/>
              <a:t>                                       (Президент В.В. Путин)</a:t>
            </a:r>
            <a:endParaRPr lang="ru-RU" sz="2800" dirty="0"/>
          </a:p>
        </p:txBody>
      </p:sp>
      <p:pic>
        <p:nvPicPr>
          <p:cNvPr id="13314" name="Picture 2" descr="C:\Users\Tom\Desktop\1583375928_0_336_3043_2048_1920x0_80_0_0_81aa326e56b2bba325f07f2395076e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73380"/>
            <a:ext cx="4512842" cy="25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om\Desktop\593ab4ba64722f81a35bca21498169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3192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3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om\Desktop\slide14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96411" cy="58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Коррупция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762872" cy="4570523"/>
          </a:xfrm>
        </p:spPr>
        <p:txBody>
          <a:bodyPr>
            <a:normAutofit/>
          </a:bodyPr>
          <a:lstStyle/>
          <a:p>
            <a:r>
              <a:rPr lang="ru-RU" b="1" dirty="0"/>
              <a:t>Коррупция </a:t>
            </a:r>
            <a:r>
              <a:rPr lang="ru-RU" b="1" dirty="0" smtClean="0"/>
              <a:t>– </a:t>
            </a:r>
            <a:r>
              <a:rPr lang="ru-RU" dirty="0" smtClean="0"/>
              <a:t>(от лат</a:t>
            </a:r>
            <a:r>
              <a:rPr lang="ru-RU" dirty="0"/>
              <a:t>. </a:t>
            </a:r>
            <a:r>
              <a:rPr lang="ru-RU" dirty="0" err="1"/>
              <a:t>corruptio</a:t>
            </a:r>
            <a:r>
              <a:rPr lang="ru-RU" dirty="0"/>
              <a:t> </a:t>
            </a:r>
            <a:r>
              <a:rPr lang="ru-RU" dirty="0" smtClean="0"/>
              <a:t>подкуп</a:t>
            </a:r>
            <a:r>
              <a:rPr lang="ru-RU" dirty="0"/>
              <a:t>, продажность; порча, </a:t>
            </a:r>
            <a:r>
              <a:rPr lang="ru-RU" dirty="0" smtClean="0"/>
              <a:t>разложение)</a:t>
            </a:r>
          </a:p>
          <a:p>
            <a:r>
              <a:rPr lang="ru-RU" dirty="0" smtClean="0"/>
              <a:t>- это злоупотребление служебным положением, дача и получение взятки, злоупотребление полномочиями, иное незаконное использование лицом своего служебного положения вопреки законным интересам общества и государства.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2204864"/>
            <a:ext cx="3178696" cy="457052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0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Неологизмы – жаргонизмы, вошедшие в нашу речь в расцвет коррупции: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Мохнатая рука</a:t>
            </a:r>
          </a:p>
          <a:p>
            <a:r>
              <a:rPr lang="ru-RU" dirty="0" smtClean="0"/>
              <a:t>Сунуть в лапу</a:t>
            </a:r>
          </a:p>
          <a:p>
            <a:r>
              <a:rPr lang="ru-RU" dirty="0" smtClean="0"/>
              <a:t>На хлеб с маслом</a:t>
            </a:r>
          </a:p>
          <a:p>
            <a:r>
              <a:rPr lang="ru-RU" dirty="0" smtClean="0"/>
              <a:t>Проехать за счет профсоюза</a:t>
            </a:r>
          </a:p>
          <a:p>
            <a:r>
              <a:rPr lang="ru-RU" dirty="0" smtClean="0"/>
              <a:t>Подмазать</a:t>
            </a:r>
          </a:p>
          <a:p>
            <a:r>
              <a:rPr lang="ru-RU" dirty="0" smtClean="0"/>
              <a:t>Блат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2050" name="Picture 2" descr="C:\Users\Tom\Desktop\b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325791" cy="22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282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</a:t>
            </a:r>
            <a:br>
              <a:rPr lang="ru-RU" b="1" dirty="0" smtClean="0"/>
            </a:br>
            <a:r>
              <a:rPr lang="en-US" b="1" dirty="0" smtClean="0"/>
              <a:t>XIII</a:t>
            </a:r>
            <a:r>
              <a:rPr lang="ru-RU" b="1" dirty="0" smtClean="0"/>
              <a:t> </a:t>
            </a:r>
            <a:r>
              <a:rPr lang="ru-RU" b="1" dirty="0"/>
              <a:t>век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В России впервые упоминания о коррупции, которая определялась понятием «мздоимство», исходят их русских летописей</a:t>
            </a:r>
          </a:p>
          <a:p>
            <a:endParaRPr lang="ru-RU" dirty="0"/>
          </a:p>
        </p:txBody>
      </p:sp>
      <p:pic>
        <p:nvPicPr>
          <p:cNvPr id="3074" name="Picture 2" descr="C:\Users\Tom\Desktop\летопис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029661" cy="20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 </a:t>
            </a:r>
            <a:br>
              <a:rPr lang="ru-RU" b="1" dirty="0" smtClean="0"/>
            </a:br>
            <a:r>
              <a:rPr lang="en-US" b="1" dirty="0" smtClean="0"/>
              <a:t>XV</a:t>
            </a:r>
            <a:r>
              <a:rPr lang="ru-RU" b="1" dirty="0" smtClean="0"/>
              <a:t> 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Первое законодательное ограничение</a:t>
            </a:r>
          </a:p>
          <a:p>
            <a:pPr marL="109728" indent="0">
              <a:buNone/>
            </a:pPr>
            <a:r>
              <a:rPr lang="ru-RU" sz="2400" dirty="0" smtClean="0"/>
              <a:t>коррупционной деятельности было </a:t>
            </a:r>
          </a:p>
          <a:p>
            <a:pPr marL="109728" indent="0">
              <a:buNone/>
            </a:pPr>
            <a:r>
              <a:rPr lang="ru-RU" sz="2400" dirty="0" smtClean="0"/>
              <a:t>осуществлено в царствование Ивана </a:t>
            </a:r>
            <a:r>
              <a:rPr lang="en-US" sz="2400" dirty="0" smtClean="0"/>
              <a:t>III</a:t>
            </a:r>
            <a:endParaRPr lang="ru-RU" sz="2400" dirty="0" smtClean="0"/>
          </a:p>
          <a:p>
            <a:r>
              <a:rPr lang="ru-RU" sz="2400" dirty="0" smtClean="0"/>
              <a:t>Судебник 1497 года устанавливал </a:t>
            </a:r>
          </a:p>
          <a:p>
            <a:pPr marL="109728" indent="0">
              <a:buNone/>
            </a:pPr>
            <a:r>
              <a:rPr lang="ru-RU" sz="2400" dirty="0" smtClean="0"/>
              <a:t>розыскную форму процесса, предусматривал в качестве мер наказания смертную казнь, торговую казнь (битьё кнутом)</a:t>
            </a:r>
          </a:p>
          <a:p>
            <a:r>
              <a:rPr lang="ru-RU" sz="2400" dirty="0" smtClean="0"/>
              <a:t>Судебник расширил круг деяний признавшихся уголовно-наказуемыми: крамола, «церковная татьба» (святотатство), ябедничество; дал понятие преступления, а также особо опасного преступления</a:t>
            </a:r>
            <a:endParaRPr lang="ru-RU" sz="2400" dirty="0"/>
          </a:p>
        </p:txBody>
      </p:sp>
      <p:pic>
        <p:nvPicPr>
          <p:cNvPr id="4098" name="Picture 2" descr="C:\Users\Tom\Desktop\ив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535846" cy="21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 </a:t>
            </a:r>
            <a:br>
              <a:rPr lang="ru-RU" b="1" dirty="0" smtClean="0"/>
            </a:br>
            <a:r>
              <a:rPr lang="ru-RU" b="1" dirty="0" smtClean="0"/>
              <a:t>Х</a:t>
            </a:r>
            <a:r>
              <a:rPr lang="en-US" b="1" dirty="0" smtClean="0"/>
              <a:t>VI</a:t>
            </a:r>
            <a:r>
              <a:rPr lang="ru-RU" b="1" dirty="0" smtClean="0"/>
              <a:t> 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правления Ивана </a:t>
            </a:r>
          </a:p>
          <a:p>
            <a:pPr marL="109728" indent="0">
              <a:buNone/>
            </a:pPr>
            <a:r>
              <a:rPr lang="en-US" dirty="0" smtClean="0"/>
              <a:t>IV</a:t>
            </a:r>
            <a:r>
              <a:rPr lang="ru-RU" dirty="0" smtClean="0"/>
              <a:t> впервые ввелась смертная</a:t>
            </a:r>
          </a:p>
          <a:p>
            <a:pPr marL="109728" indent="0">
              <a:buNone/>
            </a:pPr>
            <a:r>
              <a:rPr lang="ru-RU" dirty="0" smtClean="0"/>
              <a:t>казнь за чрезмерность </a:t>
            </a:r>
          </a:p>
          <a:p>
            <a:pPr marL="109728" indent="0">
              <a:buNone/>
            </a:pPr>
            <a:r>
              <a:rPr lang="ru-RU" dirty="0" smtClean="0"/>
              <a:t>во взятках </a:t>
            </a:r>
            <a:endParaRPr lang="ru-RU" dirty="0"/>
          </a:p>
        </p:txBody>
      </p:sp>
      <p:pic>
        <p:nvPicPr>
          <p:cNvPr id="5122" name="Picture 2" descr="C:\Users\Tom\Desktop\43243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591504" cy="36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 </a:t>
            </a:r>
            <a:br>
              <a:rPr lang="ru-RU" b="1" dirty="0" smtClean="0"/>
            </a:br>
            <a:r>
              <a:rPr lang="en-US" b="1" dirty="0" smtClean="0"/>
              <a:t>XVII </a:t>
            </a:r>
            <a:r>
              <a:rPr lang="ru-RU" b="1" dirty="0" smtClean="0"/>
              <a:t>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правления Алексея </a:t>
            </a:r>
          </a:p>
          <a:p>
            <a:pPr marL="109728" indent="0">
              <a:buNone/>
            </a:pPr>
            <a:r>
              <a:rPr lang="ru-RU" dirty="0" smtClean="0"/>
              <a:t>Михайловича, в Соборном </a:t>
            </a:r>
          </a:p>
          <a:p>
            <a:pPr marL="109728" indent="0">
              <a:buNone/>
            </a:pPr>
            <a:r>
              <a:rPr lang="ru-RU" dirty="0" smtClean="0"/>
              <a:t>Уложении 1649 г., появилась </a:t>
            </a:r>
          </a:p>
          <a:p>
            <a:pPr marL="109728" indent="0">
              <a:buNone/>
            </a:pPr>
            <a:r>
              <a:rPr lang="ru-RU" dirty="0" smtClean="0"/>
              <a:t>статья «Наказание за </a:t>
            </a:r>
          </a:p>
          <a:p>
            <a:pPr marL="109728" indent="0">
              <a:buNone/>
            </a:pPr>
            <a:r>
              <a:rPr lang="ru-RU" dirty="0" smtClean="0"/>
              <a:t>преступление, попадающее </a:t>
            </a:r>
          </a:p>
          <a:p>
            <a:pPr marL="109728" indent="0">
              <a:buNone/>
            </a:pPr>
            <a:r>
              <a:rPr lang="ru-RU" dirty="0" smtClean="0"/>
              <a:t>под понятие коррупция».</a:t>
            </a:r>
            <a:endParaRPr lang="ru-RU" dirty="0"/>
          </a:p>
        </p:txBody>
      </p:sp>
      <p:pic>
        <p:nvPicPr>
          <p:cNvPr id="6147" name="Picture 3" descr="C:\Users\Tom\Desktop\0015-014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2965477" cy="38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</a:t>
            </a:r>
            <a:br>
              <a:rPr lang="ru-RU" b="1" dirty="0" smtClean="0"/>
            </a:br>
            <a:r>
              <a:rPr lang="en-US" b="1" dirty="0" smtClean="0"/>
              <a:t>XVIII</a:t>
            </a:r>
            <a:r>
              <a:rPr lang="ru-RU" b="1" dirty="0" smtClean="0"/>
              <a:t> 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Петре </a:t>
            </a:r>
            <a:r>
              <a:rPr lang="en-US" dirty="0" smtClean="0"/>
              <a:t>I</a:t>
            </a:r>
            <a:r>
              <a:rPr lang="ru-RU" dirty="0" smtClean="0"/>
              <a:t> в России был широкий размах и</a:t>
            </a:r>
          </a:p>
          <a:p>
            <a:pPr marL="109728" indent="0">
              <a:buNone/>
            </a:pPr>
            <a:r>
              <a:rPr lang="ru-RU" dirty="0" smtClean="0"/>
              <a:t>коррупции, и одновременно </a:t>
            </a:r>
          </a:p>
          <a:p>
            <a:pPr marL="109728" indent="0">
              <a:buNone/>
            </a:pPr>
            <a:r>
              <a:rPr lang="ru-RU" dirty="0" smtClean="0"/>
              <a:t>жёсткой борьбы с ней. </a:t>
            </a:r>
          </a:p>
          <a:p>
            <a:pPr marL="109728" indent="0">
              <a:buNone/>
            </a:pPr>
            <a:r>
              <a:rPr lang="ru-RU" dirty="0" smtClean="0"/>
              <a:t>Так, Петр </a:t>
            </a:r>
            <a:r>
              <a:rPr lang="en-US" dirty="0" smtClean="0"/>
              <a:t>I</a:t>
            </a:r>
            <a:r>
              <a:rPr lang="ru-RU" dirty="0" smtClean="0"/>
              <a:t> совместно с </a:t>
            </a:r>
          </a:p>
          <a:p>
            <a:pPr marL="109728" indent="0">
              <a:buNone/>
            </a:pPr>
            <a:r>
              <a:rPr lang="ru-RU" dirty="0" smtClean="0"/>
              <a:t>коллегиями ввел деятельность </a:t>
            </a:r>
          </a:p>
          <a:p>
            <a:pPr marL="109728" indent="0">
              <a:buNone/>
            </a:pPr>
            <a:r>
              <a:rPr lang="ru-RU" dirty="0" smtClean="0"/>
              <a:t>Тайной канцелярии </a:t>
            </a:r>
          </a:p>
          <a:p>
            <a:pPr marL="109728" indent="0">
              <a:buNone/>
            </a:pPr>
            <a:r>
              <a:rPr lang="ru-RU" dirty="0" smtClean="0"/>
              <a:t>(Тайной полиции)</a:t>
            </a:r>
            <a:endParaRPr lang="ru-RU" dirty="0"/>
          </a:p>
        </p:txBody>
      </p:sp>
      <p:pic>
        <p:nvPicPr>
          <p:cNvPr id="7170" name="Picture 2" descr="C:\Users\Tom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813292" cy="34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 </a:t>
            </a:r>
            <a:br>
              <a:rPr lang="ru-RU" b="1" dirty="0" smtClean="0"/>
            </a:br>
            <a:r>
              <a:rPr lang="en-US" b="1" dirty="0" smtClean="0"/>
              <a:t>XIX</a:t>
            </a:r>
            <a:r>
              <a:rPr lang="ru-RU" b="1" dirty="0" smtClean="0"/>
              <a:t> 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Пущин</a:t>
            </a:r>
            <a:r>
              <a:rPr lang="ru-RU" dirty="0" smtClean="0"/>
              <a:t> И.И. служил в Московской </a:t>
            </a:r>
          </a:p>
          <a:p>
            <a:pPr marL="109728" indent="0">
              <a:buNone/>
            </a:pPr>
            <a:r>
              <a:rPr lang="ru-RU" dirty="0" smtClean="0"/>
              <a:t>надворном суде, боролся с взяточничеством. По словам современников был </a:t>
            </a:r>
          </a:p>
          <a:p>
            <a:pPr marL="109728" indent="0">
              <a:buNone/>
            </a:pPr>
            <a:r>
              <a:rPr lang="ru-RU" dirty="0" smtClean="0"/>
              <a:t>«первым честным </a:t>
            </a:r>
          </a:p>
          <a:p>
            <a:pPr marL="109728" indent="0">
              <a:buNone/>
            </a:pPr>
            <a:r>
              <a:rPr lang="ru-RU" dirty="0" smtClean="0"/>
              <a:t>человеком, который </a:t>
            </a:r>
          </a:p>
          <a:p>
            <a:pPr marL="109728" indent="0">
              <a:buNone/>
            </a:pPr>
            <a:r>
              <a:rPr lang="ru-RU" dirty="0" smtClean="0"/>
              <a:t>сидел когда-либо в </a:t>
            </a:r>
          </a:p>
          <a:p>
            <a:pPr marL="109728" indent="0">
              <a:buNone/>
            </a:pPr>
            <a:r>
              <a:rPr lang="ru-RU" dirty="0" smtClean="0"/>
              <a:t>русской казённой палате».</a:t>
            </a:r>
            <a:endParaRPr lang="ru-RU" dirty="0"/>
          </a:p>
        </p:txBody>
      </p:sp>
      <p:pic>
        <p:nvPicPr>
          <p:cNvPr id="8194" name="Picture 2" descr="C:\Users\Tom\Desktop\c72b40bd4b49d5b41db25aa15164513d_w720_h5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</TotalTime>
  <Words>369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КОРРУПЦИЯ</vt:lpstr>
      <vt:lpstr>Коррупция</vt:lpstr>
      <vt:lpstr>Неологизмы – жаргонизмы, вошедшие в нашу речь в расцвет коррупции:</vt:lpstr>
      <vt:lpstr>История коррупции XIII век </vt:lpstr>
      <vt:lpstr>История коррупции  XV век</vt:lpstr>
      <vt:lpstr>История коррупции  ХVI век</vt:lpstr>
      <vt:lpstr>История коррупции  XVII век</vt:lpstr>
      <vt:lpstr>История коррупции XVIII век</vt:lpstr>
      <vt:lpstr>История коррупции  XIX век</vt:lpstr>
      <vt:lpstr>История коррупции 1826 г.</vt:lpstr>
      <vt:lpstr>История коррупции  1918 г.</vt:lpstr>
      <vt:lpstr>История коррупции </vt:lpstr>
      <vt:lpstr>Презентация PowerPoint</vt:lpstr>
      <vt:lpstr>«Коррупция это самое большое зло России.»   «Коррупция деморализует общество, разлагает власть и госаппарат.»                                        (Президент В.В. Путин)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</dc:title>
  <dc:creator>Tom</dc:creator>
  <cp:lastModifiedBy>Certified Windows</cp:lastModifiedBy>
  <cp:revision>17</cp:revision>
  <cp:lastPrinted>2021-09-09T07:15:39Z</cp:lastPrinted>
  <dcterms:created xsi:type="dcterms:W3CDTF">2021-09-09T04:22:01Z</dcterms:created>
  <dcterms:modified xsi:type="dcterms:W3CDTF">2021-09-09T07:32:52Z</dcterms:modified>
  <cp:contentStatus/>
</cp:coreProperties>
</file>